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 id="2147483657"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95549693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73" name="Shape 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238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4931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5850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1835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9019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0871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30675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01806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46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38" name="Shape 1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1144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739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86248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222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1066800" y="2821836"/>
            <a:ext cx="6255487" cy="1362075"/>
          </a:xfrm>
          <a:prstGeom prst="rect">
            <a:avLst/>
          </a:prstGeom>
          <a:noFill/>
          <a:ln>
            <a:noFill/>
          </a:ln>
        </p:spPr>
        <p:txBody>
          <a:bodyPr lIns="91425" tIns="91425" rIns="91425" bIns="91425" anchor="t" anchorCtr="0"/>
          <a:lstStyle>
            <a:lvl1pPr marL="0" marR="0" lvl="0" indent="0" algn="r" rtl="0">
              <a:spcBef>
                <a:spcPts val="0"/>
              </a:spcBef>
              <a:spcAft>
                <a:spcPts val="0"/>
              </a:spcAft>
              <a:buClr>
                <a:srgbClr val="FEF7F0"/>
              </a:buClr>
              <a:buFont typeface="Trebuchet MS"/>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5" name="Shape 15"/>
          <p:cNvSpPr txBox="1">
            <a:spLocks noGrp="1"/>
          </p:cNvSpPr>
          <p:nvPr>
            <p:ph type="body" idx="1"/>
          </p:nvPr>
        </p:nvSpPr>
        <p:spPr>
          <a:xfrm>
            <a:off x="1066800" y="1905000"/>
            <a:ext cx="6255487" cy="743506"/>
          </a:xfrm>
          <a:prstGeom prst="rect">
            <a:avLst/>
          </a:prstGeom>
          <a:noFill/>
          <a:ln>
            <a:noFill/>
          </a:ln>
        </p:spPr>
        <p:txBody>
          <a:bodyPr lIns="91425" tIns="91425" rIns="91425" bIns="91425" anchor="b" anchorCtr="0"/>
          <a:lstStyle>
            <a:lvl1pPr marL="0" marR="0" lvl="0" indent="0" algn="r" rtl="0">
              <a:spcBef>
                <a:spcPts val="600"/>
              </a:spcBef>
              <a:spcAft>
                <a:spcPts val="0"/>
              </a:spcAft>
              <a:buClr>
                <a:schemeClr val="dk2"/>
              </a:buClr>
              <a:buFont typeface="Noto Sans Symbols"/>
              <a:buNone/>
              <a:defRPr sz="2000" b="0" i="0" u="none" strike="noStrike" cap="none">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800" b="0" i="0" u="none" strike="noStrike" cap="none">
                <a:solidFill>
                  <a:srgbClr val="888888"/>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600" b="0" i="0" u="none" strike="noStrike" cap="none">
                <a:solidFill>
                  <a:srgbClr val="888888"/>
                </a:solidFill>
                <a:latin typeface="Trebuchet MS"/>
                <a:ea typeface="Trebuchet MS"/>
                <a:cs typeface="Trebuchet MS"/>
                <a:sym typeface="Trebuchet MS"/>
              </a:defRPr>
            </a:lvl3pPr>
            <a:lvl4pPr marL="1004888" marR="0" lvl="3" indent="-230187" algn="l" rtl="0">
              <a:spcBef>
                <a:spcPts val="28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6" name="Shape 16"/>
          <p:cNvSpPr txBox="1">
            <a:spLocks noGrp="1"/>
          </p:cNvSpPr>
          <p:nvPr>
            <p:ph type="dt" idx="10"/>
          </p:nvPr>
        </p:nvSpPr>
        <p:spPr>
          <a:xfrm>
            <a:off x="4724400" y="6556375"/>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7" name="Shape 17"/>
          <p:cNvSpPr txBox="1">
            <a:spLocks noGrp="1"/>
          </p:cNvSpPr>
          <p:nvPr>
            <p:ph type="ftr" idx="11"/>
          </p:nvPr>
        </p:nvSpPr>
        <p:spPr>
          <a:xfrm>
            <a:off x="1735136" y="6556375"/>
            <a:ext cx="2895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8" name="Shape 18"/>
          <p:cNvSpPr txBox="1">
            <a:spLocks noGrp="1"/>
          </p:cNvSpPr>
          <p:nvPr>
            <p:ph type="sldNum" idx="12"/>
          </p:nvPr>
        </p:nvSpPr>
        <p:spPr>
          <a:xfrm>
            <a:off x="6734175" y="6554786"/>
            <a:ext cx="587374"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9" name="Shape 29"/>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0" name="Shape 30"/>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1" name="Shape 31"/>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2" name="Shape 32"/>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5" name="Shape 35"/>
          <p:cNvSpPr txBox="1">
            <a:spLocks noGrp="1"/>
          </p:cNvSpPr>
          <p:nvPr>
            <p:ph type="body" idx="1"/>
          </p:nvPr>
        </p:nvSpPr>
        <p:spPr>
          <a:xfrm rot="5400000">
            <a:off x="1653381" y="413543"/>
            <a:ext cx="4846636" cy="7239000"/>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6" name="Shape 36"/>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7" name="Shape 37"/>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8" name="Shape 38"/>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28600"/>
            <a:ext cx="5897880" cy="117348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FEF7F0"/>
              </a:buClr>
              <a:buFont typeface="Trebuchet MS"/>
              <a:buNone/>
              <a:defRPr sz="24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1" name="Shape 41"/>
          <p:cNvSpPr txBox="1">
            <a:spLocks noGrp="1"/>
          </p:cNvSpPr>
          <p:nvPr>
            <p:ph type="body" idx="1"/>
          </p:nvPr>
        </p:nvSpPr>
        <p:spPr>
          <a:xfrm>
            <a:off x="457200" y="1497416"/>
            <a:ext cx="5897880" cy="602511"/>
          </a:xfrm>
          <a:prstGeom prst="rect">
            <a:avLst/>
          </a:prstGeom>
          <a:noFill/>
          <a:ln>
            <a:noFill/>
          </a:ln>
        </p:spPr>
        <p:txBody>
          <a:bodyPr lIns="91425" tIns="91425" rIns="91425" bIns="91425" anchor="t" anchorCtr="0"/>
          <a:lstStyle>
            <a:lvl1pPr marL="0" marR="0" lvl="0" indent="0" algn="l" rtl="0">
              <a:spcBef>
                <a:spcPts val="0"/>
              </a:spcBef>
              <a:spcAft>
                <a:spcPts val="0"/>
              </a:spcAft>
              <a:buClr>
                <a:schemeClr val="dk2"/>
              </a:buClr>
              <a:buFont typeface="Noto Sans Symbols"/>
              <a:buNone/>
              <a:defRPr sz="1400">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200" b="0"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000" b="0" i="0" u="none" strike="noStrike" cap="none">
                <a:solidFill>
                  <a:schemeClr val="dk1"/>
                </a:solidFill>
                <a:latin typeface="Trebuchet MS"/>
                <a:ea typeface="Trebuchet MS"/>
                <a:cs typeface="Trebuchet MS"/>
                <a:sym typeface="Trebuchet MS"/>
              </a:defRPr>
            </a:lvl3pPr>
            <a:lvl4pPr marL="1004888" marR="0" lvl="3" indent="-230187" algn="l" rtl="0">
              <a:spcBef>
                <a:spcPts val="180"/>
              </a:spcBef>
              <a:spcAft>
                <a:spcPts val="0"/>
              </a:spcAft>
              <a:buClr>
                <a:srgbClr val="F9B639"/>
              </a:buClr>
              <a:buFont typeface="Noto Sans Symbols"/>
              <a:buNone/>
              <a:defRPr sz="900" b="0"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9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2" name="Shape 42"/>
          <p:cNvSpPr txBox="1">
            <a:spLocks noGrp="1"/>
          </p:cNvSpPr>
          <p:nvPr>
            <p:ph type="body" idx="2"/>
          </p:nvPr>
        </p:nvSpPr>
        <p:spPr>
          <a:xfrm>
            <a:off x="457200" y="2133600"/>
            <a:ext cx="7239000" cy="4371752"/>
          </a:xfrm>
          <a:prstGeom prst="rect">
            <a:avLst/>
          </a:prstGeom>
          <a:noFill/>
          <a:ln>
            <a:noFill/>
          </a:ln>
        </p:spPr>
        <p:txBody>
          <a:bodyPr lIns="91425" tIns="91425" rIns="91425" bIns="91425" anchor="t" anchorCtr="0"/>
          <a:lstStyle>
            <a:lvl1pPr marL="273050" marR="0" lvl="0" indent="-124714" algn="l" rtl="0">
              <a:spcBef>
                <a:spcPts val="600"/>
              </a:spcBef>
              <a:spcAft>
                <a:spcPts val="0"/>
              </a:spcAft>
              <a:buClr>
                <a:schemeClr val="dk2"/>
              </a:buClr>
              <a:buSzPct val="73000"/>
              <a:buFont typeface="Noto Sans Symbols"/>
              <a:buChar char="⦿"/>
              <a:defRPr sz="3200">
                <a:solidFill>
                  <a:schemeClr val="dk1"/>
                </a:solidFill>
                <a:latin typeface="Trebuchet MS"/>
                <a:ea typeface="Trebuchet MS"/>
                <a:cs typeface="Trebuchet MS"/>
                <a:sym typeface="Trebuchet MS"/>
              </a:defRPr>
            </a:lvl1pPr>
            <a:lvl2pPr marL="520700" marR="0" lvl="1" indent="-86359" algn="l" rtl="0">
              <a:spcBef>
                <a:spcPts val="500"/>
              </a:spcBef>
              <a:spcAft>
                <a:spcPts val="0"/>
              </a:spcAft>
              <a:buClr>
                <a:srgbClr val="F9B639"/>
              </a:buClr>
              <a:buSzPct val="80000"/>
              <a:buFont typeface="Noto Sans Symbols"/>
              <a:buChar char="◼"/>
              <a:defRPr sz="2800" b="0" i="0" u="none" strike="noStrike" cap="none">
                <a:solidFill>
                  <a:srgbClr val="6C6C6C"/>
                </a:solidFill>
                <a:latin typeface="Trebuchet MS"/>
                <a:ea typeface="Trebuchet MS"/>
                <a:cs typeface="Trebuchet MS"/>
                <a:sym typeface="Trebuchet MS"/>
              </a:defRPr>
            </a:lvl2pPr>
            <a:lvl3pPr marL="758825" marR="0" lvl="2" indent="-146684" algn="l" rtl="0">
              <a:spcBef>
                <a:spcPts val="400"/>
              </a:spcBef>
              <a:spcAft>
                <a:spcPts val="0"/>
              </a:spcAft>
              <a:buClr>
                <a:srgbClr val="F9B639"/>
              </a:buClr>
              <a:buSzPct val="59999"/>
              <a:buFont typeface="Noto Sans Symbols"/>
              <a:buChar char="•"/>
              <a:defRPr sz="24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49225" algn="l" rtl="0">
              <a:spcBef>
                <a:spcPts val="400"/>
              </a:spcBef>
              <a:spcAft>
                <a:spcPts val="0"/>
              </a:spcAft>
              <a:buClr>
                <a:srgbClr val="F9B639"/>
              </a:buClr>
              <a:buSzPct val="70000"/>
              <a:buFont typeface="Noto Sans Symbols"/>
              <a:buChar char="◉"/>
              <a:defRPr sz="20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3" name="Shape 43"/>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4" name="Shape 44"/>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5" name="Shape 45"/>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6"/>
        <p:cNvGrpSpPr/>
        <p:nvPr/>
      </p:nvGrpSpPr>
      <p:grpSpPr>
        <a:xfrm>
          <a:off x="0" y="0"/>
          <a:ext cx="0" cy="0"/>
          <a:chOff x="0" y="0"/>
          <a:chExt cx="0" cy="0"/>
        </a:xfrm>
      </p:grpSpPr>
      <p:sp>
        <p:nvSpPr>
          <p:cNvPr id="47" name="Shape 4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8" name="Shape 4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9" name="Shape 4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2" name="Shape 5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3" name="Shape 5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4" name="Shape 5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7" name="Shape 57"/>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58" name="Shape 58"/>
          <p:cNvSpPr txBox="1">
            <a:spLocks noGrp="1"/>
          </p:cNvSpPr>
          <p:nvPr>
            <p:ph type="body" idx="2"/>
          </p:nvPr>
        </p:nvSpPr>
        <p:spPr>
          <a:xfrm>
            <a:off x="4178807"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59" name="Shape 59"/>
          <p:cNvSpPr txBox="1">
            <a:spLocks noGrp="1"/>
          </p:cNvSpPr>
          <p:nvPr>
            <p:ph type="body" idx="3"/>
          </p:nvPr>
        </p:nvSpPr>
        <p:spPr>
          <a:xfrm>
            <a:off x="457200"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0" name="Shape 60"/>
          <p:cNvSpPr txBox="1">
            <a:spLocks noGrp="1"/>
          </p:cNvSpPr>
          <p:nvPr>
            <p:ph type="body" idx="4"/>
          </p:nvPr>
        </p:nvSpPr>
        <p:spPr>
          <a:xfrm>
            <a:off x="4178807"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1" name="Shape 61"/>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2" name="Shape 62"/>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3" name="Shape 63"/>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66" name="Shape 66"/>
          <p:cNvSpPr txBox="1">
            <a:spLocks noGrp="1"/>
          </p:cNvSpPr>
          <p:nvPr>
            <p:ph type="body" idx="1"/>
          </p:nvPr>
        </p:nvSpPr>
        <p:spPr>
          <a:xfrm>
            <a:off x="457200"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7" name="Shape 67"/>
          <p:cNvSpPr txBox="1">
            <a:spLocks noGrp="1"/>
          </p:cNvSpPr>
          <p:nvPr>
            <p:ph type="body" idx="2"/>
          </p:nvPr>
        </p:nvSpPr>
        <p:spPr>
          <a:xfrm>
            <a:off x="4178807"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8" name="Shape 68"/>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9" name="Shape 69"/>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0" name="Shape 70"/>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5"/>
        <p:cNvGrpSpPr/>
        <p:nvPr/>
      </p:nvGrpSpPr>
      <p:grpSpPr>
        <a:xfrm>
          <a:off x="0" y="0"/>
          <a:ext cx="0" cy="0"/>
          <a:chOff x="0" y="0"/>
          <a:chExt cx="0" cy="0"/>
        </a:xfrm>
      </p:grpSpPr>
      <p:sp>
        <p:nvSpPr>
          <p:cNvPr id="6" name="Shape 6"/>
          <p:cNvSpPr txBox="1"/>
          <p:nvPr/>
        </p:nvSpPr>
        <p:spPr>
          <a:xfrm>
            <a:off x="76200" y="0"/>
            <a:ext cx="7086600" cy="3079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rebuchet MS"/>
              <a:buNone/>
            </a:pPr>
            <a:r>
              <a:rPr lang="en-US" sz="1400" b="0" i="0" u="none">
                <a:solidFill>
                  <a:schemeClr val="dk1"/>
                </a:solidFill>
                <a:latin typeface="Trebuchet MS"/>
                <a:ea typeface="Trebuchet MS"/>
                <a:cs typeface="Trebuchet MS"/>
                <a:sym typeface="Trebuchet MS"/>
              </a:rPr>
              <a:t>Obj: (Standard 8.1.4 and 8.2.1) </a:t>
            </a:r>
            <a:r>
              <a:rPr lang="en-US">
                <a:solidFill>
                  <a:schemeClr val="dk1"/>
                </a:solidFill>
                <a:latin typeface="Trebuchet MS"/>
                <a:ea typeface="Trebuchet MS"/>
                <a:cs typeface="Trebuchet MS"/>
                <a:sym typeface="Trebuchet MS"/>
              </a:rPr>
              <a:t>Compare and contrast different kinds of government.</a:t>
            </a:r>
          </a:p>
        </p:txBody>
      </p:sp>
      <p:sp>
        <p:nvSpPr>
          <p:cNvPr id="7" name="Shape 7"/>
          <p:cNvSpPr txBox="1"/>
          <p:nvPr/>
        </p:nvSpPr>
        <p:spPr>
          <a:xfrm>
            <a:off x="7010400" y="0"/>
            <a:ext cx="11430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rebuchet MS"/>
              <a:buNone/>
            </a:pPr>
            <a:r>
              <a:rPr lang="en-US" sz="1800" b="1">
                <a:solidFill>
                  <a:srgbClr val="FF0000"/>
                </a:solidFill>
                <a:latin typeface="Trebuchet MS"/>
                <a:ea typeface="Trebuchet MS"/>
                <a:cs typeface="Trebuchet MS"/>
                <a:sym typeface="Trebuchet MS"/>
              </a:rPr>
              <a:t>10</a:t>
            </a:r>
            <a:r>
              <a:rPr lang="en-US" sz="1800" b="1" i="0" u="none">
                <a:solidFill>
                  <a:srgbClr val="FF0000"/>
                </a:solidFill>
                <a:latin typeface="Trebuchet MS"/>
                <a:ea typeface="Trebuchet MS"/>
                <a:cs typeface="Trebuchet MS"/>
                <a:sym typeface="Trebuchet MS"/>
              </a:rPr>
              <a:t>/</a:t>
            </a:r>
            <a:r>
              <a:rPr lang="en-US" sz="1800" b="1">
                <a:solidFill>
                  <a:srgbClr val="FF0000"/>
                </a:solidFill>
                <a:latin typeface="Trebuchet MS"/>
                <a:ea typeface="Trebuchet MS"/>
                <a:cs typeface="Trebuchet MS"/>
                <a:sym typeface="Trebuchet MS"/>
              </a:rPr>
              <a:t>5</a:t>
            </a:r>
            <a:r>
              <a:rPr lang="en-US" sz="1800" b="1" i="0" u="none">
                <a:solidFill>
                  <a:srgbClr val="FF0000"/>
                </a:solidFill>
                <a:latin typeface="Trebuchet MS"/>
                <a:ea typeface="Trebuchet MS"/>
                <a:cs typeface="Trebuchet MS"/>
                <a:sym typeface="Trebuchet MS"/>
              </a:rPr>
              <a:t>/16</a:t>
            </a:r>
          </a:p>
        </p:txBody>
      </p:sp>
      <p:sp>
        <p:nvSpPr>
          <p:cNvPr id="8" name="Shape 8"/>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9" name="Shape 9"/>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0" name="Shape 10"/>
          <p:cNvSpPr txBox="1">
            <a:spLocks noGrp="1"/>
          </p:cNvSpPr>
          <p:nvPr>
            <p:ph type="dt" idx="10"/>
          </p:nvPr>
        </p:nvSpPr>
        <p:spPr>
          <a:xfrm>
            <a:off x="4724400" y="6556375"/>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1" name="Shape 11"/>
          <p:cNvSpPr txBox="1">
            <a:spLocks noGrp="1"/>
          </p:cNvSpPr>
          <p:nvPr>
            <p:ph type="ftr" idx="11"/>
          </p:nvPr>
        </p:nvSpPr>
        <p:spPr>
          <a:xfrm>
            <a:off x="1735136" y="6556375"/>
            <a:ext cx="2895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Shape 12"/>
          <p:cNvSpPr txBox="1">
            <a:spLocks noGrp="1"/>
          </p:cNvSpPr>
          <p:nvPr>
            <p:ph type="sldNum" idx="12"/>
          </p:nvPr>
        </p:nvSpPr>
        <p:spPr>
          <a:xfrm>
            <a:off x="6734175" y="6554786"/>
            <a:ext cx="587374"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1" name="Shape 21"/>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2" name="Shape 2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3" name="Shape 2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Shape 2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
        <p:nvSpPr>
          <p:cNvPr id="25" name="Shape 25"/>
          <p:cNvSpPr txBox="1"/>
          <p:nvPr/>
        </p:nvSpPr>
        <p:spPr>
          <a:xfrm>
            <a:off x="76200" y="0"/>
            <a:ext cx="7086600" cy="3079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rebuchet MS"/>
              <a:buNone/>
            </a:pPr>
            <a:r>
              <a:rPr lang="en-US" sz="1400" b="0" i="0" u="none">
                <a:solidFill>
                  <a:schemeClr val="dk1"/>
                </a:solidFill>
                <a:latin typeface="Trebuchet MS"/>
                <a:ea typeface="Trebuchet MS"/>
                <a:cs typeface="Trebuchet MS"/>
                <a:sym typeface="Trebuchet MS"/>
              </a:rPr>
              <a:t>Obj: (Standard 8.1.4) </a:t>
            </a:r>
            <a:r>
              <a:rPr lang="en-US">
                <a:solidFill>
                  <a:schemeClr val="dk1"/>
                </a:solidFill>
                <a:latin typeface="Trebuchet MS"/>
                <a:ea typeface="Trebuchet MS"/>
                <a:cs typeface="Trebuchet MS"/>
                <a:sym typeface="Trebuchet MS"/>
              </a:rPr>
              <a:t>Comparar y contrastar diferentes tipos de gobierno</a:t>
            </a:r>
            <a:r>
              <a:rPr lang="en-US" sz="1400" b="0" i="0" u="none">
                <a:solidFill>
                  <a:schemeClr val="dk1"/>
                </a:solidFill>
                <a:latin typeface="Trebuchet MS"/>
                <a:ea typeface="Trebuchet MS"/>
                <a:cs typeface="Trebuchet MS"/>
                <a:sym typeface="Trebuchet MS"/>
              </a:rPr>
              <a:t>.</a:t>
            </a:r>
          </a:p>
        </p:txBody>
      </p:sp>
      <p:sp>
        <p:nvSpPr>
          <p:cNvPr id="26" name="Shape 26"/>
          <p:cNvSpPr txBox="1"/>
          <p:nvPr/>
        </p:nvSpPr>
        <p:spPr>
          <a:xfrm>
            <a:off x="7010400" y="0"/>
            <a:ext cx="11430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rebuchet MS"/>
              <a:buNone/>
            </a:pPr>
            <a:r>
              <a:rPr lang="en-US" sz="1800" b="1">
                <a:solidFill>
                  <a:srgbClr val="FF0000"/>
                </a:solidFill>
                <a:latin typeface="Trebuchet MS"/>
                <a:ea typeface="Trebuchet MS"/>
                <a:cs typeface="Trebuchet MS"/>
                <a:sym typeface="Trebuchet MS"/>
              </a:rPr>
              <a:t>10</a:t>
            </a:r>
            <a:r>
              <a:rPr lang="en-US" sz="1800" b="1" i="0" u="none">
                <a:solidFill>
                  <a:srgbClr val="FF0000"/>
                </a:solidFill>
                <a:latin typeface="Trebuchet MS"/>
                <a:ea typeface="Trebuchet MS"/>
                <a:cs typeface="Trebuchet MS"/>
                <a:sym typeface="Trebuchet MS"/>
              </a:rPr>
              <a:t>/</a:t>
            </a:r>
            <a:r>
              <a:rPr lang="en-US" sz="1800" b="1">
                <a:solidFill>
                  <a:srgbClr val="FF0000"/>
                </a:solidFill>
                <a:latin typeface="Trebuchet MS"/>
                <a:ea typeface="Trebuchet MS"/>
                <a:cs typeface="Trebuchet MS"/>
                <a:sym typeface="Trebuchet MS"/>
              </a:rPr>
              <a:t>5</a:t>
            </a:r>
            <a:r>
              <a:rPr lang="en-US" sz="1800" b="1" i="0" u="none">
                <a:solidFill>
                  <a:srgbClr val="FF0000"/>
                </a:solidFill>
                <a:latin typeface="Trebuchet MS"/>
                <a:ea typeface="Trebuchet MS"/>
                <a:cs typeface="Trebuchet MS"/>
                <a:sym typeface="Trebuchet MS"/>
              </a:rPr>
              <a:t>/16</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244475" y="323850"/>
            <a:ext cx="7588200" cy="1077900"/>
          </a:xfrm>
          <a:prstGeom prst="rect">
            <a:avLst/>
          </a:prstGeom>
          <a:noFill/>
          <a:ln>
            <a:noFill/>
          </a:ln>
        </p:spPr>
        <p:txBody>
          <a:bodyPr lIns="45700" tIns="0" rIns="45700" bIns="0" anchor="b" anchorCtr="0">
            <a:noAutofit/>
          </a:bodyPr>
          <a:lstStyle/>
          <a:p>
            <a:pPr lvl="0" algn="ctr" rtl="0">
              <a:spcBef>
                <a:spcPts val="0"/>
              </a:spcBef>
              <a:buClr>
                <a:schemeClr val="dk2"/>
              </a:buClr>
              <a:buSzPct val="25000"/>
              <a:buFont typeface="Noto Sans Symbols"/>
              <a:buNone/>
            </a:pPr>
            <a:r>
              <a:rPr lang="en-US" sz="2400">
                <a:solidFill>
                  <a:schemeClr val="dk1"/>
                </a:solidFill>
              </a:rPr>
              <a:t>Sacar bolígrafo o un lápiz.</a:t>
            </a:r>
          </a:p>
        </p:txBody>
      </p:sp>
      <p:sp>
        <p:nvSpPr>
          <p:cNvPr id="76" name="Shape 76"/>
          <p:cNvSpPr txBox="1">
            <a:spLocks noGrp="1"/>
          </p:cNvSpPr>
          <p:nvPr>
            <p:ph type="body" idx="1"/>
          </p:nvPr>
        </p:nvSpPr>
        <p:spPr>
          <a:xfrm>
            <a:off x="457200" y="1609725"/>
            <a:ext cx="8239200" cy="2007900"/>
          </a:xfrm>
          <a:prstGeom prst="rect">
            <a:avLst/>
          </a:prstGeom>
          <a:noFill/>
          <a:ln>
            <a:noFill/>
          </a:ln>
        </p:spPr>
        <p:txBody>
          <a:bodyPr lIns="91425" tIns="45700" rIns="91425" bIns="45700" anchor="t" anchorCtr="0">
            <a:noAutofit/>
          </a:bodyPr>
          <a:lstStyle/>
          <a:p>
            <a:pPr marL="0" lvl="0" indent="-69850" algn="ctr" rtl="0">
              <a:spcBef>
                <a:spcPts val="0"/>
              </a:spcBef>
              <a:buClr>
                <a:schemeClr val="dk1"/>
              </a:buClr>
              <a:buSzPct val="28947"/>
              <a:buFont typeface="Arial"/>
              <a:buNone/>
            </a:pPr>
            <a:r>
              <a:rPr lang="en-US" sz="3780" b="1">
                <a:solidFill>
                  <a:schemeClr val="accent6"/>
                </a:solidFill>
              </a:rPr>
              <a:t>VEN EN SILENCIO</a:t>
            </a:r>
          </a:p>
          <a:p>
            <a:pPr marL="0" lvl="0" indent="-69850" algn="ctr" rtl="0">
              <a:spcBef>
                <a:spcPts val="0"/>
              </a:spcBef>
              <a:buClr>
                <a:schemeClr val="dk1"/>
              </a:buClr>
              <a:buSzPct val="28947"/>
              <a:buFont typeface="Arial"/>
              <a:buNone/>
            </a:pPr>
            <a:r>
              <a:rPr lang="en-US" sz="3780" b="1">
                <a:solidFill>
                  <a:schemeClr val="accent6"/>
                </a:solidFill>
              </a:rPr>
              <a:t>TIENE TODOS LOS SUMINISTROS LISTO CUANDO SUENA EL TIMBRE.</a:t>
            </a:r>
          </a:p>
          <a:p>
            <a:pPr marL="0" lvl="0" indent="0" algn="ctr" rtl="0">
              <a:spcBef>
                <a:spcPts val="0"/>
              </a:spcBef>
              <a:buNone/>
            </a:pPr>
            <a:endParaRPr sz="3780" b="1">
              <a:solidFill>
                <a:schemeClr val="accent6"/>
              </a:solidFill>
            </a:endParaRPr>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
        <p:nvSpPr>
          <p:cNvPr id="77" name="Shape 77"/>
          <p:cNvSpPr txBox="1"/>
          <p:nvPr/>
        </p:nvSpPr>
        <p:spPr>
          <a:xfrm>
            <a:off x="610400" y="3707275"/>
            <a:ext cx="8085900" cy="2837400"/>
          </a:xfrm>
          <a:prstGeom prst="rect">
            <a:avLst/>
          </a:prstGeom>
          <a:noFill/>
          <a:ln>
            <a:noFill/>
          </a:ln>
        </p:spPr>
        <p:txBody>
          <a:bodyPr lIns="91425" tIns="91425" rIns="91425" bIns="91425" anchor="t" anchorCtr="0">
            <a:noAutofit/>
          </a:bodyPr>
          <a:lstStyle/>
          <a:p>
            <a:pPr lvl="0">
              <a:spcBef>
                <a:spcPts val="0"/>
              </a:spcBef>
              <a:buNone/>
            </a:pPr>
            <a:r>
              <a:rPr lang="en-US" sz="2400" b="1"/>
              <a:t>Bell Work:</a:t>
            </a:r>
          </a:p>
          <a:p>
            <a:pPr marL="457200" lvl="0" indent="-381000" rtl="0">
              <a:spcBef>
                <a:spcPts val="0"/>
              </a:spcBef>
              <a:buSzPct val="100000"/>
              <a:buAutoNum type="arabicPeriod"/>
            </a:pPr>
            <a:r>
              <a:rPr lang="en-US" sz="2400" b="1"/>
              <a:t>What document did the colonists write to justify to the world their reasons for separating from England? </a:t>
            </a:r>
          </a:p>
          <a:p>
            <a:pPr marL="457200" lvl="0" indent="-381000" rtl="0">
              <a:spcBef>
                <a:spcPts val="0"/>
              </a:spcBef>
              <a:buSzPct val="100000"/>
              <a:buAutoNum type="arabicPeriod"/>
            </a:pPr>
            <a:r>
              <a:rPr lang="en-US" sz="2400" b="1"/>
              <a:t>¿Qué documento qué los colonos escriben de justificar ante el mundo sus razones para la separación de Inglaterra?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244475" y="323850"/>
            <a:ext cx="7588249" cy="1077912"/>
          </a:xfrm>
          <a:prstGeom prst="rect">
            <a:avLst/>
          </a:prstGeom>
          <a:noFill/>
          <a:ln>
            <a:noFill/>
          </a:ln>
        </p:spPr>
        <p:txBody>
          <a:bodyPr lIns="45700" tIns="0" rIns="45700" bIns="0" anchor="b" anchorCtr="0">
            <a:noAutofit/>
          </a:bodyPr>
          <a:lstStyle/>
          <a:p>
            <a:pPr lvl="0" algn="ctr" rtl="0">
              <a:spcBef>
                <a:spcPts val="0"/>
              </a:spcBef>
              <a:buClr>
                <a:srgbClr val="FF9859"/>
              </a:buClr>
              <a:buSzPct val="25000"/>
              <a:buFont typeface="Trebuchet MS"/>
              <a:buNone/>
            </a:pPr>
            <a:r>
              <a:rPr lang="en-US" sz="5400">
                <a:solidFill>
                  <a:srgbClr val="FF9859"/>
                </a:solidFill>
              </a:rPr>
              <a:t>Gobierno</a:t>
            </a:r>
          </a:p>
        </p:txBody>
      </p:sp>
      <p:sp>
        <p:nvSpPr>
          <p:cNvPr id="83" name="Shape 83"/>
          <p:cNvSpPr txBox="1">
            <a:spLocks noGrp="1"/>
          </p:cNvSpPr>
          <p:nvPr>
            <p:ph type="body" idx="1"/>
          </p:nvPr>
        </p:nvSpPr>
        <p:spPr>
          <a:xfrm>
            <a:off x="457200" y="1609725"/>
            <a:ext cx="7239000" cy="970500"/>
          </a:xfrm>
          <a:prstGeom prst="rect">
            <a:avLst/>
          </a:prstGeom>
          <a:noFill/>
          <a:ln>
            <a:noFill/>
          </a:ln>
        </p:spPr>
        <p:txBody>
          <a:bodyPr lIns="91425" tIns="45700" rIns="91425" bIns="45700" anchor="t" anchorCtr="0">
            <a:noAutofit/>
          </a:bodyPr>
          <a:lstStyle/>
          <a:p>
            <a:pPr marL="0" lvl="0" indent="0" rtl="0">
              <a:spcBef>
                <a:spcPts val="0"/>
              </a:spcBef>
              <a:buNone/>
            </a:pPr>
            <a:r>
              <a:rPr lang="en-US" sz="2400" b="1">
                <a:solidFill>
                  <a:srgbClr val="852F74"/>
                </a:solidFill>
              </a:rPr>
              <a:t>Objetivo: Comparar y contrastar los diferentes tipos de gobierno.</a:t>
            </a:r>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
        <p:nvSpPr>
          <p:cNvPr id="84" name="Shape 84"/>
          <p:cNvSpPr txBox="1"/>
          <p:nvPr/>
        </p:nvSpPr>
        <p:spPr>
          <a:xfrm>
            <a:off x="610400" y="2580225"/>
            <a:ext cx="7940700" cy="3788700"/>
          </a:xfrm>
          <a:prstGeom prst="rect">
            <a:avLst/>
          </a:prstGeom>
          <a:noFill/>
          <a:ln>
            <a:noFill/>
          </a:ln>
        </p:spPr>
        <p:txBody>
          <a:bodyPr lIns="91425" tIns="91425" rIns="91425" bIns="91425" anchor="t" anchorCtr="0">
            <a:noAutofit/>
          </a:bodyPr>
          <a:lstStyle/>
          <a:p>
            <a:pPr lvl="0" rtl="0">
              <a:spcBef>
                <a:spcPts val="0"/>
              </a:spcBef>
              <a:buClr>
                <a:schemeClr val="dk1"/>
              </a:buClr>
              <a:buSzPct val="61111"/>
              <a:buFont typeface="Arial"/>
              <a:buNone/>
            </a:pPr>
            <a:r>
              <a:rPr lang="en-US" sz="1800" b="1">
                <a:solidFill>
                  <a:schemeClr val="dk1"/>
                </a:solidFill>
                <a:latin typeface="Trebuchet MS"/>
                <a:ea typeface="Trebuchet MS"/>
                <a:cs typeface="Trebuchet MS"/>
                <a:sym typeface="Trebuchet MS"/>
              </a:rPr>
              <a:t>8.1.4 Estándar: Describir la mezcla de la nación del republicanismo cívico, los principios liberales clásicos, e Inglés parlamentaria.</a:t>
            </a:r>
          </a:p>
          <a:p>
            <a:pPr lvl="0" rtl="0">
              <a:spcBef>
                <a:spcPts val="0"/>
              </a:spcBef>
              <a:buClr>
                <a:schemeClr val="dk1"/>
              </a:buClr>
              <a:buFont typeface="Arial"/>
              <a:buNone/>
            </a:pPr>
            <a:endParaRPr sz="1800" b="1">
              <a:solidFill>
                <a:schemeClr val="dk1"/>
              </a:solidFill>
              <a:latin typeface="Trebuchet MS"/>
              <a:ea typeface="Trebuchet MS"/>
              <a:cs typeface="Trebuchet MS"/>
              <a:sym typeface="Trebuchet MS"/>
            </a:endParaRPr>
          </a:p>
          <a:p>
            <a:pPr lvl="0" rtl="0">
              <a:spcBef>
                <a:spcPts val="0"/>
              </a:spcBef>
              <a:buClr>
                <a:schemeClr val="dk1"/>
              </a:buClr>
              <a:buSzPct val="61111"/>
              <a:buFont typeface="Arial"/>
              <a:buNone/>
            </a:pPr>
            <a:r>
              <a:rPr lang="en-US" sz="1800" b="1">
                <a:solidFill>
                  <a:schemeClr val="dk1"/>
                </a:solidFill>
                <a:latin typeface="Trebuchet MS"/>
                <a:ea typeface="Trebuchet MS"/>
                <a:cs typeface="Trebuchet MS"/>
                <a:sym typeface="Trebuchet MS"/>
              </a:rPr>
              <a:t>RH 8.1: Cite pruebas específicas textual para apoyar el análisis de fuentes primarias y secundarias.</a:t>
            </a:r>
          </a:p>
          <a:p>
            <a:pPr lvl="0" rtl="0">
              <a:spcBef>
                <a:spcPts val="0"/>
              </a:spcBef>
              <a:buClr>
                <a:schemeClr val="dk1"/>
              </a:buClr>
              <a:buFont typeface="Arial"/>
              <a:buNone/>
            </a:pPr>
            <a:endParaRPr sz="1800" b="1">
              <a:solidFill>
                <a:schemeClr val="dk1"/>
              </a:solidFill>
              <a:latin typeface="Trebuchet MS"/>
              <a:ea typeface="Trebuchet MS"/>
              <a:cs typeface="Trebuchet MS"/>
              <a:sym typeface="Trebuchet MS"/>
            </a:endParaRPr>
          </a:p>
          <a:p>
            <a:pPr lvl="0" rtl="0">
              <a:spcBef>
                <a:spcPts val="0"/>
              </a:spcBef>
              <a:buClr>
                <a:schemeClr val="dk1"/>
              </a:buClr>
              <a:buSzPct val="61111"/>
              <a:buFont typeface="Arial"/>
              <a:buNone/>
            </a:pPr>
            <a:r>
              <a:rPr lang="en-US" sz="1800" b="1">
                <a:solidFill>
                  <a:schemeClr val="dk1"/>
                </a:solidFill>
                <a:latin typeface="Trebuchet MS"/>
                <a:ea typeface="Trebuchet MS"/>
                <a:cs typeface="Trebuchet MS"/>
                <a:sym typeface="Trebuchet MS"/>
              </a:rPr>
              <a:t>WHST 8.4: Producir una escritura clara y coherente en el que el desarrollo, la organización y el estilo son apropiados para la tarea, el propósito y la audiencia</a:t>
            </a:r>
          </a:p>
          <a:p>
            <a:pPr lvl="0" rtl="0">
              <a:spcBef>
                <a:spcPts val="0"/>
              </a:spcBef>
              <a:buClr>
                <a:schemeClr val="dk1"/>
              </a:buClr>
              <a:buFont typeface="Trebuchet MS"/>
              <a:buNone/>
            </a:pPr>
            <a:endParaRPr sz="1800" b="1">
              <a:solidFill>
                <a:schemeClr val="dk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244475" y="323850"/>
            <a:ext cx="7588200" cy="10779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420">
                <a:solidFill>
                  <a:schemeClr val="accent6"/>
                </a:solidFill>
              </a:rPr>
              <a:t>CONOCIMIENTO PREVIO</a:t>
            </a:r>
          </a:p>
        </p:txBody>
      </p:sp>
      <p:sp>
        <p:nvSpPr>
          <p:cNvPr id="90" name="Shape 90"/>
          <p:cNvSpPr txBox="1">
            <a:spLocks noGrp="1"/>
          </p:cNvSpPr>
          <p:nvPr>
            <p:ph type="body" idx="1"/>
          </p:nvPr>
        </p:nvSpPr>
        <p:spPr>
          <a:xfrm>
            <a:off x="457200" y="1609725"/>
            <a:ext cx="8239200" cy="4983000"/>
          </a:xfrm>
          <a:prstGeom prst="rect">
            <a:avLst/>
          </a:prstGeom>
          <a:noFill/>
          <a:ln>
            <a:noFill/>
          </a:ln>
        </p:spPr>
        <p:txBody>
          <a:bodyPr lIns="91425" tIns="45700" rIns="91425" bIns="45700" anchor="t" anchorCtr="0">
            <a:noAutofit/>
          </a:bodyPr>
          <a:lstStyle/>
          <a:p>
            <a:pPr marL="0" marR="0" lvl="0" indent="-69850" algn="l" rtl="0">
              <a:lnSpc>
                <a:spcPct val="100000"/>
              </a:lnSpc>
              <a:spcBef>
                <a:spcPts val="0"/>
              </a:spcBef>
              <a:spcAft>
                <a:spcPts val="0"/>
              </a:spcAft>
              <a:buClr>
                <a:schemeClr val="dk1"/>
              </a:buClr>
              <a:buSzPct val="42307"/>
              <a:buFont typeface="Arial"/>
              <a:buNone/>
            </a:pPr>
            <a:r>
              <a:rPr lang="en-US" b="1"/>
              <a:t>Sabemos que los colonos escribieron la Declaración de la Independencia, ya que le gustaba la forma del gobierno de Inglaterra estaba tratando a ellos.</a:t>
            </a:r>
          </a:p>
          <a:p>
            <a:pPr marL="0" marR="0" lvl="0" indent="-69850" algn="l" rtl="0">
              <a:lnSpc>
                <a:spcPct val="100000"/>
              </a:lnSpc>
              <a:spcBef>
                <a:spcPts val="0"/>
              </a:spcBef>
              <a:spcAft>
                <a:spcPts val="0"/>
              </a:spcAft>
              <a:buClr>
                <a:schemeClr val="dk1"/>
              </a:buClr>
              <a:buSzPct val="42307"/>
              <a:buFont typeface="Arial"/>
              <a:buNone/>
            </a:pPr>
            <a:endParaRPr b="1"/>
          </a:p>
          <a:p>
            <a:pPr marL="0" marR="0" lvl="0" indent="-69850" algn="l" rtl="0">
              <a:lnSpc>
                <a:spcPct val="100000"/>
              </a:lnSpc>
              <a:spcBef>
                <a:spcPts val="0"/>
              </a:spcBef>
              <a:spcAft>
                <a:spcPts val="0"/>
              </a:spcAft>
              <a:buClr>
                <a:schemeClr val="dk1"/>
              </a:buClr>
              <a:buSzPct val="42307"/>
              <a:buFont typeface="Arial"/>
              <a:buNone/>
            </a:pPr>
            <a:r>
              <a:rPr lang="en-US" b="1">
                <a:solidFill>
                  <a:srgbClr val="852F74"/>
                </a:solidFill>
              </a:rPr>
              <a:t>Lo que era una cosa del Inglés hizo a los colonos que no les gustó? (Se específico)</a:t>
            </a:r>
          </a:p>
          <a:p>
            <a:pPr marL="0" marR="0" lvl="0" indent="-69850" algn="l" rtl="0">
              <a:lnSpc>
                <a:spcPct val="100000"/>
              </a:lnSpc>
              <a:spcBef>
                <a:spcPts val="0"/>
              </a:spcBef>
              <a:spcAft>
                <a:spcPts val="0"/>
              </a:spcAft>
              <a:buClr>
                <a:schemeClr val="dk1"/>
              </a:buClr>
              <a:buSzPct val="42307"/>
              <a:buFont typeface="Arial"/>
              <a:buNone/>
            </a:pPr>
            <a:endParaRPr b="1"/>
          </a:p>
          <a:p>
            <a:pPr marL="0" marR="0" lvl="0" indent="-69850" algn="l" rtl="0">
              <a:lnSpc>
                <a:spcPct val="100000"/>
              </a:lnSpc>
              <a:spcBef>
                <a:spcPts val="0"/>
              </a:spcBef>
              <a:spcAft>
                <a:spcPts val="0"/>
              </a:spcAft>
              <a:buClr>
                <a:schemeClr val="dk1"/>
              </a:buClr>
              <a:buSzPct val="42307"/>
              <a:buFont typeface="Arial"/>
              <a:buNone/>
            </a:pPr>
            <a:r>
              <a:rPr lang="en-US" b="1"/>
              <a:t>A pesar del hecho de que los colonos no les gustaba el gobierno de Inglaterra sabían si se hizo independiente que tendrían que crear un nuevo gobierno durante los 13 colonias. ¿Pero qué clase?</a:t>
            </a:r>
          </a:p>
          <a:p>
            <a:pPr marL="0" marR="0" lvl="0" indent="0" algn="l" rtl="0">
              <a:lnSpc>
                <a:spcPct val="100000"/>
              </a:lnSpc>
              <a:spcBef>
                <a:spcPts val="0"/>
              </a:spcBef>
              <a:spcAft>
                <a:spcPts val="0"/>
              </a:spcAft>
              <a:buNone/>
            </a:pPr>
            <a:endParaRPr b="1"/>
          </a:p>
          <a:p>
            <a:pPr marL="273050" marR="0" lvl="0" indent="-273050" algn="l" rtl="0">
              <a:lnSpc>
                <a:spcPct val="100000"/>
              </a:lnSpc>
              <a:spcBef>
                <a:spcPts val="600"/>
              </a:spcBef>
              <a:spcAft>
                <a:spcPts val="0"/>
              </a:spcAft>
              <a:buClr>
                <a:schemeClr val="dk2"/>
              </a:buClr>
              <a:buSzPct val="25000"/>
              <a:buFont typeface="Noto Sans Symbols"/>
              <a:buNone/>
            </a:pPr>
            <a:endParaRPr sz="2600" b="1"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60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260425" y="904275"/>
            <a:ext cx="7998900" cy="6651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000">
                <a:solidFill>
                  <a:srgbClr val="852F74"/>
                </a:solidFill>
              </a:rPr>
              <a:t>¿QUÉ TIPO DE GOBIERNOS HAY?</a:t>
            </a:r>
          </a:p>
        </p:txBody>
      </p:sp>
      <p:sp>
        <p:nvSpPr>
          <p:cNvPr id="96" name="Shape 96"/>
          <p:cNvSpPr txBox="1">
            <a:spLocks noGrp="1"/>
          </p:cNvSpPr>
          <p:nvPr>
            <p:ph type="body" idx="1"/>
          </p:nvPr>
        </p:nvSpPr>
        <p:spPr>
          <a:xfrm>
            <a:off x="260425" y="1885500"/>
            <a:ext cx="8383200" cy="2934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b="1"/>
              <a:t>Hay tantos tipos de gobierno, ya que hay países en el mundo. Cada país tiene un gobierno que es diferente de la de cualquier otro país. Sin embargo, los gobiernos pueden ser agrupados en categorías dependiendo de sus características.</a:t>
            </a:r>
          </a:p>
          <a:p>
            <a:pPr marL="0" marR="0" lvl="0" indent="0" algn="l" rtl="0">
              <a:spcBef>
                <a:spcPts val="600"/>
              </a:spcBef>
              <a:spcAft>
                <a:spcPts val="0"/>
              </a:spcAft>
              <a:buNone/>
            </a:pPr>
            <a:endParaRPr sz="2600" b="1" i="0" u="none">
              <a:solidFill>
                <a:srgbClr val="7030A0"/>
              </a:solidFill>
              <a:latin typeface="Trebuchet MS"/>
              <a:ea typeface="Trebuchet MS"/>
              <a:cs typeface="Trebuchet MS"/>
              <a:sym typeface="Trebuchet MS"/>
            </a:endParaRPr>
          </a:p>
        </p:txBody>
      </p:sp>
      <p:sp>
        <p:nvSpPr>
          <p:cNvPr id="97" name="Shape 97"/>
          <p:cNvSpPr txBox="1"/>
          <p:nvPr/>
        </p:nvSpPr>
        <p:spPr>
          <a:xfrm>
            <a:off x="138600" y="284175"/>
            <a:ext cx="1927200" cy="429600"/>
          </a:xfrm>
          <a:prstGeom prst="rect">
            <a:avLst/>
          </a:prstGeom>
          <a:noFill/>
          <a:ln>
            <a:noFill/>
          </a:ln>
        </p:spPr>
        <p:txBody>
          <a:bodyPr lIns="91425" tIns="91425" rIns="91425" bIns="91425" anchor="t" anchorCtr="0">
            <a:noAutofit/>
          </a:bodyPr>
          <a:lstStyle/>
          <a:p>
            <a:pPr lvl="0">
              <a:spcBef>
                <a:spcPts val="0"/>
              </a:spcBef>
              <a:buNone/>
            </a:pPr>
            <a:r>
              <a:rPr lang="en-US" sz="2400" b="1">
                <a:solidFill>
                  <a:schemeClr val="accent6"/>
                </a:solidFill>
              </a:rPr>
              <a:t>Concepto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564600"/>
            <a:ext cx="7239000" cy="899100"/>
          </a:xfrm>
          <a:prstGeom prst="rect">
            <a:avLst/>
          </a:prstGeom>
        </p:spPr>
        <p:txBody>
          <a:bodyPr lIns="91425" tIns="91425" rIns="91425" bIns="91425" anchor="b" anchorCtr="0">
            <a:noAutofit/>
          </a:bodyPr>
          <a:lstStyle/>
          <a:p>
            <a:pPr lvl="0">
              <a:spcBef>
                <a:spcPts val="0"/>
              </a:spcBef>
              <a:buNone/>
            </a:pPr>
            <a:r>
              <a:rPr lang="en-US">
                <a:solidFill>
                  <a:srgbClr val="852F74"/>
                </a:solidFill>
              </a:rPr>
              <a:t>Pertinencia</a:t>
            </a:r>
          </a:p>
        </p:txBody>
      </p:sp>
      <p:sp>
        <p:nvSpPr>
          <p:cNvPr id="103" name="Shape 103"/>
          <p:cNvSpPr txBox="1">
            <a:spLocks noGrp="1"/>
          </p:cNvSpPr>
          <p:nvPr>
            <p:ph type="body" idx="1"/>
          </p:nvPr>
        </p:nvSpPr>
        <p:spPr>
          <a:xfrm>
            <a:off x="457200" y="1609725"/>
            <a:ext cx="8239200" cy="4846500"/>
          </a:xfrm>
          <a:prstGeom prst="rect">
            <a:avLst/>
          </a:prstGeom>
        </p:spPr>
        <p:txBody>
          <a:bodyPr lIns="91425" tIns="91425" rIns="91425" bIns="91425" anchor="t" anchorCtr="0">
            <a:noAutofit/>
          </a:bodyPr>
          <a:lstStyle/>
          <a:p>
            <a:pPr marL="0" lvl="0" indent="0" rtl="0">
              <a:spcBef>
                <a:spcPts val="0"/>
              </a:spcBef>
              <a:buNone/>
            </a:pPr>
            <a:r>
              <a:rPr lang="en-US" b="1"/>
              <a:t>Es importante entender los diferentes tipos de gobiernos en el mundo para que podamos entender mejor cómo interactuar con ellos.</a:t>
            </a:r>
          </a:p>
          <a:p>
            <a:pPr lvl="0" rtl="0">
              <a:spcBef>
                <a:spcPts val="0"/>
              </a:spcBef>
              <a:buNone/>
            </a:pPr>
            <a:endParaRPr/>
          </a:p>
          <a:p>
            <a:pPr marL="120523" lvl="0" indent="0">
              <a:spcBef>
                <a:spcPts val="0"/>
              </a:spcBef>
              <a:buNone/>
            </a:pPr>
            <a:r>
              <a:rPr lang="en-US" b="1">
                <a:solidFill>
                  <a:srgbClr val="674EA7"/>
                </a:solidFill>
              </a:rPr>
              <a:t>¿Qué clase de problemas podrían ocurrir cuando se trata de otro país si no sabemos sobre su gobierno o cómo funciona?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57200" y="612425"/>
            <a:ext cx="7239000" cy="851400"/>
          </a:xfrm>
          <a:prstGeom prst="rect">
            <a:avLst/>
          </a:prstGeom>
        </p:spPr>
        <p:txBody>
          <a:bodyPr lIns="91425" tIns="91425" rIns="91425" bIns="91425" anchor="b" anchorCtr="0">
            <a:noAutofit/>
          </a:bodyPr>
          <a:lstStyle/>
          <a:p>
            <a:pPr lvl="0">
              <a:spcBef>
                <a:spcPts val="0"/>
              </a:spcBef>
              <a:buNone/>
            </a:pPr>
            <a:r>
              <a:rPr lang="en-US">
                <a:solidFill>
                  <a:srgbClr val="852F74"/>
                </a:solidFill>
              </a:rPr>
              <a:t>Habilidades</a:t>
            </a:r>
          </a:p>
        </p:txBody>
      </p:sp>
      <p:sp>
        <p:nvSpPr>
          <p:cNvPr id="109" name="Shape 109"/>
          <p:cNvSpPr txBox="1">
            <a:spLocks noGrp="1"/>
          </p:cNvSpPr>
          <p:nvPr>
            <p:ph type="body" idx="1"/>
          </p:nvPr>
        </p:nvSpPr>
        <p:spPr>
          <a:xfrm>
            <a:off x="457200" y="1609725"/>
            <a:ext cx="8287200" cy="4846500"/>
          </a:xfrm>
          <a:prstGeom prst="rect">
            <a:avLst/>
          </a:prstGeom>
        </p:spPr>
        <p:txBody>
          <a:bodyPr lIns="91425" tIns="91425" rIns="91425" bIns="91425" anchor="t" anchorCtr="0">
            <a:noAutofit/>
          </a:bodyPr>
          <a:lstStyle/>
          <a:p>
            <a:pPr marL="0" lvl="0" indent="0">
              <a:spcBef>
                <a:spcPts val="0"/>
              </a:spcBef>
              <a:buNone/>
            </a:pPr>
            <a:r>
              <a:rPr lang="en-US" b="1"/>
              <a:t>Paso 1:  </a:t>
            </a:r>
            <a:r>
              <a:rPr lang="en-US" b="1">
                <a:solidFill>
                  <a:srgbClr val="FF0000"/>
                </a:solidFill>
              </a:rPr>
              <a:t>Lee el texto</a:t>
            </a:r>
          </a:p>
          <a:p>
            <a:pPr marL="0" lvl="0" indent="0">
              <a:spcBef>
                <a:spcPts val="0"/>
              </a:spcBef>
              <a:buNone/>
            </a:pPr>
            <a:r>
              <a:rPr lang="en-US" b="1"/>
              <a:t>Paso 2:  </a:t>
            </a:r>
            <a:r>
              <a:rPr lang="en-US" b="1">
                <a:solidFill>
                  <a:srgbClr val="FF0000"/>
                </a:solidFill>
              </a:rPr>
              <a:t>Poner de relieve las características</a:t>
            </a:r>
            <a:r>
              <a:rPr lang="en-US" b="1"/>
              <a:t> que describen cada tipo de gobierno.</a:t>
            </a:r>
          </a:p>
          <a:p>
            <a:pPr marL="0" lvl="0" indent="0">
              <a:spcBef>
                <a:spcPts val="0"/>
              </a:spcBef>
              <a:buNone/>
            </a:pPr>
            <a:r>
              <a:rPr lang="en-US" b="1"/>
              <a:t>Paso 3:  </a:t>
            </a:r>
            <a:r>
              <a:rPr lang="en-US" b="1">
                <a:solidFill>
                  <a:srgbClr val="FF0000"/>
                </a:solidFill>
              </a:rPr>
              <a:t>Escribe las características</a:t>
            </a:r>
            <a:r>
              <a:rPr lang="en-US" b="1"/>
              <a:t> en la tabla de comparación.</a:t>
            </a:r>
          </a:p>
          <a:p>
            <a:pPr marL="0" lvl="0" indent="0">
              <a:spcBef>
                <a:spcPts val="0"/>
              </a:spcBef>
              <a:buNone/>
            </a:pPr>
            <a:r>
              <a:rPr lang="en-US" b="1"/>
              <a:t>Paso 4:  </a:t>
            </a:r>
            <a:r>
              <a:rPr lang="en-US" b="1">
                <a:solidFill>
                  <a:srgbClr val="FF0000"/>
                </a:solidFill>
              </a:rPr>
              <a:t>Escribe un párrafo comparando y contrastando</a:t>
            </a:r>
            <a:r>
              <a:rPr lang="en-US" b="1"/>
              <a:t> los diferentes tipos de gobierno.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661975"/>
            <a:ext cx="3379500" cy="673800"/>
          </a:xfrm>
          <a:prstGeom prst="rect">
            <a:avLst/>
          </a:prstGeom>
        </p:spPr>
        <p:txBody>
          <a:bodyPr lIns="91425" tIns="91425" rIns="91425" bIns="91425" anchor="b" anchorCtr="0">
            <a:noAutofit/>
          </a:bodyPr>
          <a:lstStyle/>
          <a:p>
            <a:pPr lvl="0" algn="ctr">
              <a:spcBef>
                <a:spcPts val="0"/>
              </a:spcBef>
              <a:buClr>
                <a:srgbClr val="FEF7F0"/>
              </a:buClr>
              <a:buSzPct val="25000"/>
              <a:buFont typeface="Trebuchet MS"/>
              <a:buNone/>
            </a:pPr>
            <a:r>
              <a:rPr lang="en-US">
                <a:solidFill>
                  <a:srgbClr val="852F74"/>
                </a:solidFill>
              </a:rPr>
              <a:t>MONARQUÍA </a:t>
            </a:r>
          </a:p>
        </p:txBody>
      </p:sp>
      <p:sp>
        <p:nvSpPr>
          <p:cNvPr id="115" name="Shape 115"/>
          <p:cNvSpPr txBox="1">
            <a:spLocks noGrp="1"/>
          </p:cNvSpPr>
          <p:nvPr>
            <p:ph type="body" idx="1"/>
          </p:nvPr>
        </p:nvSpPr>
        <p:spPr>
          <a:xfrm>
            <a:off x="212625" y="1335775"/>
            <a:ext cx="6370500" cy="35517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2200" b="1">
                <a:latin typeface="Arial"/>
                <a:ea typeface="Arial"/>
                <a:cs typeface="Arial"/>
                <a:sym typeface="Arial"/>
              </a:rPr>
              <a:t>Una monarquía es un gobierno que está encabezada por una familia real. El liderazgo en el gobierno pasa de una generación a la siguiente. Un ejemplo de una monarquía es un país que es gobernado por un rey o una reina. Cuando el rey / reina muere, su hijo o hija se convierte automáticamente en el nuevo monarca. No hay elecciones para el líder. Una monarquía puede o no puede tener una rama de la legislación con representantes de las personas.</a:t>
            </a:r>
          </a:p>
        </p:txBody>
      </p:sp>
      <p:sp>
        <p:nvSpPr>
          <p:cNvPr id="116" name="Shape 116"/>
          <p:cNvSpPr txBox="1"/>
          <p:nvPr/>
        </p:nvSpPr>
        <p:spPr>
          <a:xfrm>
            <a:off x="135975" y="5433375"/>
            <a:ext cx="8720400" cy="1243500"/>
          </a:xfrm>
          <a:prstGeom prst="rect">
            <a:avLst/>
          </a:prstGeom>
          <a:noFill/>
          <a:ln>
            <a:noFill/>
          </a:ln>
        </p:spPr>
        <p:txBody>
          <a:bodyPr lIns="91425" tIns="91425" rIns="91425" bIns="91425" anchor="t" anchorCtr="0">
            <a:noAutofit/>
          </a:bodyPr>
          <a:lstStyle/>
          <a:p>
            <a:pPr lvl="0" rtl="0">
              <a:spcBef>
                <a:spcPts val="0"/>
              </a:spcBef>
              <a:buClr>
                <a:schemeClr val="dk1"/>
              </a:buClr>
              <a:buSzPct val="50000"/>
              <a:buFont typeface="Arial"/>
              <a:buNone/>
            </a:pPr>
            <a:r>
              <a:rPr lang="en-US" sz="2200" b="1">
                <a:solidFill>
                  <a:srgbClr val="852F74"/>
                </a:solidFill>
                <a:latin typeface="Trebuchet MS"/>
                <a:ea typeface="Trebuchet MS"/>
                <a:cs typeface="Trebuchet MS"/>
                <a:sym typeface="Trebuchet MS"/>
              </a:rPr>
              <a:t>What is an example of a country ruled by a Monarchy today?</a:t>
            </a:r>
          </a:p>
        </p:txBody>
      </p:sp>
      <p:sp>
        <p:nvSpPr>
          <p:cNvPr id="117" name="Shape 117"/>
          <p:cNvSpPr txBox="1"/>
          <p:nvPr/>
        </p:nvSpPr>
        <p:spPr>
          <a:xfrm>
            <a:off x="0" y="320675"/>
            <a:ext cx="2245500" cy="4692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Habilidad - Hago</a:t>
            </a:r>
          </a:p>
        </p:txBody>
      </p:sp>
      <p:sp>
        <p:nvSpPr>
          <p:cNvPr id="118" name="Shape 118"/>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None/>
            </a:pPr>
            <a:r>
              <a:rPr lang="en-US" b="1">
                <a:solidFill>
                  <a:schemeClr val="dk1"/>
                </a:solidFill>
                <a:latin typeface="Trebuchet MS"/>
                <a:ea typeface="Trebuchet MS"/>
                <a:cs typeface="Trebuchet MS"/>
                <a:sym typeface="Trebuchet MS"/>
              </a:rPr>
              <a:t>Habilidad Pasos:</a:t>
            </a:r>
          </a:p>
          <a:p>
            <a:pPr lvl="0" rtl="0">
              <a:spcBef>
                <a:spcPts val="600"/>
              </a:spcBef>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457200" y="661975"/>
            <a:ext cx="3386400" cy="673800"/>
          </a:xfrm>
          <a:prstGeom prst="rect">
            <a:avLst/>
          </a:prstGeom>
        </p:spPr>
        <p:txBody>
          <a:bodyPr lIns="91425" tIns="91425" rIns="91425" bIns="91425" anchor="b" anchorCtr="0">
            <a:noAutofit/>
          </a:bodyPr>
          <a:lstStyle/>
          <a:p>
            <a:pPr lvl="0" algn="ctr" rtl="0">
              <a:spcBef>
                <a:spcPts val="0"/>
              </a:spcBef>
              <a:buClr>
                <a:srgbClr val="FEF7F0"/>
              </a:buClr>
              <a:buSzPct val="25000"/>
              <a:buFont typeface="Trebuchet MS"/>
              <a:buNone/>
            </a:pPr>
            <a:r>
              <a:rPr lang="en-US">
                <a:solidFill>
                  <a:srgbClr val="852F74"/>
                </a:solidFill>
              </a:rPr>
              <a:t>MONARCHY</a:t>
            </a:r>
            <a:r>
              <a:rPr lang="en-US"/>
              <a:t> </a:t>
            </a:r>
          </a:p>
        </p:txBody>
      </p:sp>
      <p:sp>
        <p:nvSpPr>
          <p:cNvPr id="124" name="Shape 124"/>
          <p:cNvSpPr txBox="1">
            <a:spLocks noGrp="1"/>
          </p:cNvSpPr>
          <p:nvPr>
            <p:ph type="body" idx="1"/>
          </p:nvPr>
        </p:nvSpPr>
        <p:spPr>
          <a:xfrm>
            <a:off x="220275" y="1335775"/>
            <a:ext cx="6362400" cy="38631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2200" b="1">
                <a:latin typeface="Arial"/>
                <a:ea typeface="Arial"/>
                <a:cs typeface="Arial"/>
                <a:sym typeface="Arial"/>
              </a:rPr>
              <a:t>Una monarquía es un gobierno que es </a:t>
            </a:r>
            <a:r>
              <a:rPr lang="en-US" sz="2200" b="1">
                <a:highlight>
                  <a:srgbClr val="FFFF00"/>
                </a:highlight>
                <a:latin typeface="Arial"/>
                <a:ea typeface="Arial"/>
                <a:cs typeface="Arial"/>
                <a:sym typeface="Arial"/>
              </a:rPr>
              <a:t>encabezada por una familia real</a:t>
            </a:r>
            <a:r>
              <a:rPr lang="en-US" sz="2200" b="1">
                <a:latin typeface="Arial"/>
                <a:ea typeface="Arial"/>
                <a:cs typeface="Arial"/>
                <a:sym typeface="Arial"/>
              </a:rPr>
              <a:t>.  El liderazgo en el gobierno </a:t>
            </a:r>
            <a:r>
              <a:rPr lang="en-US" sz="2200" b="1">
                <a:highlight>
                  <a:srgbClr val="FFFF00"/>
                </a:highlight>
                <a:latin typeface="Arial"/>
                <a:ea typeface="Arial"/>
                <a:cs typeface="Arial"/>
                <a:sym typeface="Arial"/>
              </a:rPr>
              <a:t>pasa de una generación a la siguiente</a:t>
            </a:r>
            <a:r>
              <a:rPr lang="en-US" sz="2200" b="1">
                <a:latin typeface="Arial"/>
                <a:ea typeface="Arial"/>
                <a:cs typeface="Arial"/>
                <a:sym typeface="Arial"/>
              </a:rPr>
              <a:t>.  Un ejemplo de una monarquía es un país que es </a:t>
            </a:r>
            <a:r>
              <a:rPr lang="en-US" sz="2200" b="1">
                <a:highlight>
                  <a:srgbClr val="FFFF00"/>
                </a:highlight>
                <a:latin typeface="Arial"/>
                <a:ea typeface="Arial"/>
                <a:cs typeface="Arial"/>
                <a:sym typeface="Arial"/>
              </a:rPr>
              <a:t>gobernado por un rey o una reina</a:t>
            </a:r>
            <a:r>
              <a:rPr lang="en-US" sz="2200" b="1">
                <a:latin typeface="Arial"/>
                <a:ea typeface="Arial"/>
                <a:cs typeface="Arial"/>
                <a:sym typeface="Arial"/>
              </a:rPr>
              <a:t>.  Cuando el rey / reina muere, su hijo o hija se convierte automáticamente en el nuevo monarca. Existen </a:t>
            </a:r>
            <a:r>
              <a:rPr lang="en-US" sz="2200" b="1">
                <a:highlight>
                  <a:srgbClr val="FFFF00"/>
                </a:highlight>
                <a:latin typeface="Arial"/>
                <a:ea typeface="Arial"/>
                <a:cs typeface="Arial"/>
                <a:sym typeface="Arial"/>
              </a:rPr>
              <a:t>no hay elecciones</a:t>
            </a:r>
            <a:r>
              <a:rPr lang="en-US" sz="2200" b="1">
                <a:latin typeface="Arial"/>
                <a:ea typeface="Arial"/>
                <a:cs typeface="Arial"/>
                <a:sym typeface="Arial"/>
              </a:rPr>
              <a:t> para el líder. Una monarquía </a:t>
            </a:r>
            <a:r>
              <a:rPr lang="en-US" sz="2200" b="1">
                <a:highlight>
                  <a:srgbClr val="FFFF00"/>
                </a:highlight>
                <a:latin typeface="Arial"/>
                <a:ea typeface="Arial"/>
                <a:cs typeface="Arial"/>
                <a:sym typeface="Arial"/>
              </a:rPr>
              <a:t>Puede o no puede tener una rama ley de decisiones</a:t>
            </a:r>
            <a:r>
              <a:rPr lang="en-US" sz="2200" b="1">
                <a:latin typeface="Arial"/>
                <a:ea typeface="Arial"/>
                <a:cs typeface="Arial"/>
                <a:sym typeface="Arial"/>
              </a:rPr>
              <a:t> con </a:t>
            </a:r>
            <a:r>
              <a:rPr lang="en-US" sz="2200" b="1">
                <a:highlight>
                  <a:srgbClr val="FFFF00"/>
                </a:highlight>
                <a:latin typeface="Arial"/>
                <a:ea typeface="Arial"/>
                <a:cs typeface="Arial"/>
                <a:sym typeface="Arial"/>
              </a:rPr>
              <a:t>representantes</a:t>
            </a:r>
            <a:r>
              <a:rPr lang="en-US" sz="2200" b="1">
                <a:latin typeface="Arial"/>
                <a:ea typeface="Arial"/>
                <a:cs typeface="Arial"/>
                <a:sym typeface="Arial"/>
              </a:rPr>
              <a:t> de la gente.  </a:t>
            </a:r>
          </a:p>
        </p:txBody>
      </p:sp>
      <p:sp>
        <p:nvSpPr>
          <p:cNvPr id="125" name="Shape 125"/>
          <p:cNvSpPr txBox="1"/>
          <p:nvPr/>
        </p:nvSpPr>
        <p:spPr>
          <a:xfrm>
            <a:off x="487650" y="5433375"/>
            <a:ext cx="8168700" cy="1168200"/>
          </a:xfrm>
          <a:prstGeom prst="rect">
            <a:avLst/>
          </a:prstGeom>
          <a:noFill/>
          <a:ln>
            <a:noFill/>
          </a:ln>
        </p:spPr>
        <p:txBody>
          <a:bodyPr lIns="91425" tIns="91425" rIns="91425" bIns="91425" anchor="t" anchorCtr="0">
            <a:noAutofit/>
          </a:bodyPr>
          <a:lstStyle/>
          <a:p>
            <a:pPr marL="520700" lvl="1" indent="-251459" rtl="0">
              <a:spcBef>
                <a:spcPts val="600"/>
              </a:spcBef>
              <a:buClr>
                <a:srgbClr val="FF0000"/>
              </a:buClr>
              <a:buSzPct val="100000"/>
              <a:buFont typeface="Noto Sans Symbols"/>
              <a:buChar char="◼"/>
            </a:pPr>
            <a:r>
              <a:rPr lang="en-US" sz="2200" b="1">
                <a:solidFill>
                  <a:srgbClr val="852F74"/>
                </a:solidFill>
                <a:latin typeface="Trebuchet MS"/>
                <a:ea typeface="Trebuchet MS"/>
                <a:cs typeface="Trebuchet MS"/>
                <a:sym typeface="Trebuchet MS"/>
              </a:rPr>
              <a:t>¿Cuál es un ejemplo de un país gobernado por una monarquía hoy?</a:t>
            </a:r>
          </a:p>
          <a:p>
            <a:pPr marL="520700" lvl="1" indent="-251459" rtl="0">
              <a:spcBef>
                <a:spcPts val="600"/>
              </a:spcBef>
              <a:buClr>
                <a:srgbClr val="FF0000"/>
              </a:buClr>
              <a:buSzPct val="100000"/>
              <a:buFont typeface="Noto Sans Symbols"/>
              <a:buChar char="◼"/>
            </a:pPr>
            <a:r>
              <a:rPr lang="en-US" sz="2200" b="1">
                <a:solidFill>
                  <a:srgbClr val="852F74"/>
                </a:solidFill>
                <a:latin typeface="Trebuchet MS"/>
                <a:ea typeface="Trebuchet MS"/>
                <a:cs typeface="Trebuchet MS"/>
                <a:sym typeface="Trebuchet MS"/>
              </a:rPr>
              <a:t>Inglaterra</a:t>
            </a:r>
          </a:p>
        </p:txBody>
      </p:sp>
      <p:sp>
        <p:nvSpPr>
          <p:cNvPr id="126" name="Shape 126"/>
          <p:cNvSpPr txBox="1"/>
          <p:nvPr/>
        </p:nvSpPr>
        <p:spPr>
          <a:xfrm>
            <a:off x="0" y="320675"/>
            <a:ext cx="1938900" cy="4692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Habilidad -Hago</a:t>
            </a:r>
          </a:p>
        </p:txBody>
      </p:sp>
      <p:sp>
        <p:nvSpPr>
          <p:cNvPr id="127" name="Shape 127"/>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Habilidad Pasos:</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57200" y="323850"/>
            <a:ext cx="7242299" cy="771299"/>
          </a:xfrm>
          <a:prstGeom prst="rect">
            <a:avLst/>
          </a:prstGeom>
          <a:noFill/>
          <a:ln>
            <a:noFill/>
          </a:ln>
        </p:spPr>
        <p:txBody>
          <a:bodyPr lIns="45700" tIns="0" rIns="45700" bIns="0" anchor="b"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a:solidFill>
                  <a:srgbClr val="852F74"/>
                </a:solidFill>
              </a:rPr>
              <a:t>DEMOCRACIA</a:t>
            </a:r>
          </a:p>
        </p:txBody>
      </p:sp>
      <p:sp>
        <p:nvSpPr>
          <p:cNvPr id="133" name="Shape 133"/>
          <p:cNvSpPr txBox="1">
            <a:spLocks noGrp="1"/>
          </p:cNvSpPr>
          <p:nvPr>
            <p:ph type="body" idx="1"/>
          </p:nvPr>
        </p:nvSpPr>
        <p:spPr>
          <a:xfrm>
            <a:off x="228600" y="1376350"/>
            <a:ext cx="6101700" cy="51045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200" b="1"/>
              <a:t>Las democracias son bastante una nueva forma de gobierno. En una democracia, los ciudadanos del país son capaces de seleccionar el gobierno. Esto se hace a través de la democracia periódica elections.A opera bajo un conjunto de reglas por escrito (constitución), que describe las facultades y limitaciones del gobierno. Un líder impopular puede ser "despedido" por la gente cuando no es reelegido. Democracias gobiernan "con el consentimiento de los gobernados".</a:t>
            </a:r>
          </a:p>
          <a:p>
            <a:pPr marL="0" marR="0" lvl="0" indent="0" algn="l" rtl="0">
              <a:lnSpc>
                <a:spcPct val="100000"/>
              </a:lnSpc>
              <a:spcBef>
                <a:spcPts val="600"/>
              </a:spcBef>
              <a:spcAft>
                <a:spcPts val="0"/>
              </a:spcAft>
              <a:buNone/>
            </a:pPr>
            <a:endParaRPr sz="2200" b="1">
              <a:solidFill>
                <a:srgbClr val="852F74"/>
              </a:solidFill>
            </a:endParaRPr>
          </a:p>
          <a:p>
            <a:pPr marL="0" marR="0" lvl="0" indent="0" algn="l" rtl="0">
              <a:lnSpc>
                <a:spcPct val="100000"/>
              </a:lnSpc>
              <a:spcBef>
                <a:spcPts val="600"/>
              </a:spcBef>
              <a:spcAft>
                <a:spcPts val="0"/>
              </a:spcAft>
              <a:buNone/>
            </a:pPr>
            <a:r>
              <a:rPr lang="en-US" sz="2200" b="1">
                <a:solidFill>
                  <a:srgbClr val="852F74"/>
                </a:solidFill>
              </a:rPr>
              <a:t>¿Cuál es un ejemplo de un país con una democracia hoy en día?</a:t>
            </a:r>
          </a:p>
          <a:p>
            <a:pPr marL="0" marR="0" lvl="0" indent="0" algn="l" rtl="0">
              <a:lnSpc>
                <a:spcPct val="100000"/>
              </a:lnSpc>
              <a:spcBef>
                <a:spcPts val="600"/>
              </a:spcBef>
              <a:spcAft>
                <a:spcPts val="0"/>
              </a:spcAft>
              <a:buNone/>
            </a:pPr>
            <a:r>
              <a:rPr lang="en-US" sz="2200" b="1" i="0" u="none">
                <a:solidFill>
                  <a:schemeClr val="dk1"/>
                </a:solidFill>
                <a:latin typeface="Trebuchet MS"/>
                <a:ea typeface="Trebuchet MS"/>
                <a:cs typeface="Trebuchet MS"/>
                <a:sym typeface="Trebuchet MS"/>
              </a:rPr>
              <a:t>  </a:t>
            </a:r>
          </a:p>
        </p:txBody>
      </p:sp>
      <p:sp>
        <p:nvSpPr>
          <p:cNvPr id="134" name="Shape 134"/>
          <p:cNvSpPr txBox="1"/>
          <p:nvPr/>
        </p:nvSpPr>
        <p:spPr>
          <a:xfrm>
            <a:off x="207900" y="277250"/>
            <a:ext cx="2900100"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Habilidad - Hacemos</a:t>
            </a:r>
          </a:p>
        </p:txBody>
      </p:sp>
      <p:sp>
        <p:nvSpPr>
          <p:cNvPr id="135" name="Shape 135"/>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Habilidad Pasos:</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323850"/>
            <a:ext cx="7242300" cy="771300"/>
          </a:xfrm>
          <a:prstGeom prst="rect">
            <a:avLst/>
          </a:prstGeom>
          <a:noFill/>
          <a:ln>
            <a:noFill/>
          </a:ln>
        </p:spPr>
        <p:txBody>
          <a:bodyPr lIns="45700" tIns="0" rIns="45700" bIns="0" anchor="b"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sz="3800" b="1" i="0" u="none" strike="noStrike" cap="none">
                <a:solidFill>
                  <a:srgbClr val="852F74"/>
                </a:solidFill>
                <a:latin typeface="Trebuchet MS"/>
                <a:ea typeface="Trebuchet MS"/>
                <a:cs typeface="Trebuchet MS"/>
                <a:sym typeface="Trebuchet MS"/>
              </a:rPr>
              <a:t>DEMOCRACY</a:t>
            </a:r>
          </a:p>
        </p:txBody>
      </p:sp>
      <p:sp>
        <p:nvSpPr>
          <p:cNvPr id="141" name="Shape 141"/>
          <p:cNvSpPr txBox="1">
            <a:spLocks noGrp="1"/>
          </p:cNvSpPr>
          <p:nvPr>
            <p:ph type="body" idx="1"/>
          </p:nvPr>
        </p:nvSpPr>
        <p:spPr>
          <a:xfrm>
            <a:off x="207900" y="1216475"/>
            <a:ext cx="6277800" cy="53763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200" b="1"/>
              <a:t>Las democracias son bastante una nueva forma de gobierno. En una democracia</a:t>
            </a:r>
            <a:r>
              <a:rPr lang="en-US" sz="2200" b="1" i="0" u="none">
                <a:solidFill>
                  <a:schemeClr val="dk1"/>
                </a:solidFill>
                <a:latin typeface="Trebuchet MS"/>
                <a:ea typeface="Trebuchet MS"/>
                <a:cs typeface="Trebuchet MS"/>
                <a:sym typeface="Trebuchet MS"/>
              </a:rPr>
              <a:t>, </a:t>
            </a:r>
            <a:r>
              <a:rPr lang="en-US" sz="2200" b="1">
                <a:highlight>
                  <a:srgbClr val="FFFF00"/>
                </a:highlight>
              </a:rPr>
              <a:t>los ciudadanos</a:t>
            </a:r>
            <a:r>
              <a:rPr lang="en-US" sz="2200" b="1" i="0" u="none">
                <a:solidFill>
                  <a:schemeClr val="dk1"/>
                </a:solidFill>
                <a:latin typeface="Trebuchet MS"/>
                <a:ea typeface="Trebuchet MS"/>
                <a:cs typeface="Trebuchet MS"/>
                <a:sym typeface="Trebuchet MS"/>
              </a:rPr>
              <a:t> </a:t>
            </a:r>
            <a:r>
              <a:rPr lang="en-US" sz="2200" b="1"/>
              <a:t>del país son capaces de </a:t>
            </a:r>
            <a:r>
              <a:rPr lang="en-US" sz="2200" b="1">
                <a:highlight>
                  <a:srgbClr val="FFFF00"/>
                </a:highlight>
              </a:rPr>
              <a:t>seleccionar el gobierno</a:t>
            </a:r>
            <a:r>
              <a:rPr lang="en-US" sz="2200" b="1" i="0" u="none">
                <a:solidFill>
                  <a:schemeClr val="dk1"/>
                </a:solidFill>
                <a:latin typeface="Trebuchet MS"/>
                <a:ea typeface="Trebuchet MS"/>
                <a:cs typeface="Trebuchet MS"/>
                <a:sym typeface="Trebuchet MS"/>
              </a:rPr>
              <a:t>.  </a:t>
            </a:r>
            <a:r>
              <a:rPr lang="en-US" sz="2200" b="1"/>
              <a:t>Esto se hace a través de periódico</a:t>
            </a:r>
            <a:r>
              <a:rPr lang="en-US" sz="2200" b="1" i="0" u="none">
                <a:solidFill>
                  <a:schemeClr val="dk1"/>
                </a:solidFill>
                <a:latin typeface="Trebuchet MS"/>
                <a:ea typeface="Trebuchet MS"/>
                <a:cs typeface="Trebuchet MS"/>
                <a:sym typeface="Trebuchet MS"/>
              </a:rPr>
              <a:t> </a:t>
            </a:r>
            <a:r>
              <a:rPr lang="en-US" sz="2200" b="1">
                <a:highlight>
                  <a:srgbClr val="FFFF00"/>
                </a:highlight>
              </a:rPr>
              <a:t>elecciones</a:t>
            </a:r>
            <a:r>
              <a:rPr lang="en-US" sz="2200" b="1" i="0" u="none">
                <a:solidFill>
                  <a:schemeClr val="dk1"/>
                </a:solidFill>
                <a:latin typeface="Trebuchet MS"/>
                <a:ea typeface="Trebuchet MS"/>
                <a:cs typeface="Trebuchet MS"/>
                <a:sym typeface="Trebuchet MS"/>
              </a:rPr>
              <a:t>.  </a:t>
            </a:r>
            <a:r>
              <a:rPr lang="en-US" sz="2200" b="1"/>
              <a:t>Una democracia opera bajo una</a:t>
            </a:r>
            <a:r>
              <a:rPr lang="en-US" sz="2200" b="1" i="0" u="none">
                <a:solidFill>
                  <a:schemeClr val="dk1"/>
                </a:solidFill>
                <a:latin typeface="Trebuchet MS"/>
                <a:ea typeface="Trebuchet MS"/>
                <a:cs typeface="Trebuchet MS"/>
                <a:sym typeface="Trebuchet MS"/>
              </a:rPr>
              <a:t> </a:t>
            </a:r>
            <a:r>
              <a:rPr lang="en-US" sz="2200" b="1">
                <a:highlight>
                  <a:srgbClr val="FFFF00"/>
                </a:highlight>
              </a:rPr>
              <a:t>Escrito conjunto de reglas (constitución)</a:t>
            </a:r>
            <a:r>
              <a:rPr lang="en-US" sz="2200" b="1" i="0" u="none">
                <a:solidFill>
                  <a:schemeClr val="dk1"/>
                </a:solidFill>
                <a:latin typeface="Trebuchet MS"/>
                <a:ea typeface="Trebuchet MS"/>
                <a:cs typeface="Trebuchet MS"/>
                <a:sym typeface="Trebuchet MS"/>
              </a:rPr>
              <a:t> </a:t>
            </a:r>
            <a:r>
              <a:rPr lang="en-US" sz="2200" b="1"/>
              <a:t>que describe las facultades y limitaciones del gobierno. un poco popular</a:t>
            </a:r>
            <a:r>
              <a:rPr lang="en-US" sz="2200" b="1" i="0" u="none">
                <a:solidFill>
                  <a:schemeClr val="dk1"/>
                </a:solidFill>
                <a:latin typeface="Trebuchet MS"/>
                <a:ea typeface="Trebuchet MS"/>
                <a:cs typeface="Trebuchet MS"/>
                <a:sym typeface="Trebuchet MS"/>
              </a:rPr>
              <a:t> </a:t>
            </a:r>
            <a:r>
              <a:rPr lang="en-US" sz="2200" b="1">
                <a:highlight>
                  <a:srgbClr val="FFFF00"/>
                </a:highlight>
              </a:rPr>
              <a:t>líder puede ser "despedido" por el pueblo</a:t>
            </a:r>
            <a:r>
              <a:rPr lang="en-US" sz="2200" b="1" i="0" u="none">
                <a:solidFill>
                  <a:schemeClr val="dk1"/>
                </a:solidFill>
                <a:latin typeface="Trebuchet MS"/>
                <a:ea typeface="Trebuchet MS"/>
                <a:cs typeface="Trebuchet MS"/>
                <a:sym typeface="Trebuchet MS"/>
              </a:rPr>
              <a:t> </a:t>
            </a:r>
            <a:r>
              <a:rPr lang="en-US" sz="2200" b="1"/>
              <a:t>cuando él no es reelegido. Democracias gobiernan "con el</a:t>
            </a:r>
            <a:r>
              <a:rPr lang="en-US" sz="2200" b="1" i="0" u="none">
                <a:solidFill>
                  <a:schemeClr val="dk1"/>
                </a:solidFill>
                <a:latin typeface="Trebuchet MS"/>
                <a:ea typeface="Trebuchet MS"/>
                <a:cs typeface="Trebuchet MS"/>
                <a:sym typeface="Trebuchet MS"/>
              </a:rPr>
              <a:t> </a:t>
            </a:r>
            <a:r>
              <a:rPr lang="en-US" sz="2200" b="1">
                <a:highlight>
                  <a:srgbClr val="FFFF00"/>
                </a:highlight>
              </a:rPr>
              <a:t>consentimiento de los gobernados</a:t>
            </a:r>
            <a:r>
              <a:rPr lang="en-US" sz="2200" b="1" i="0" u="none">
                <a:solidFill>
                  <a:schemeClr val="dk1"/>
                </a:solidFill>
                <a:latin typeface="Trebuchet MS"/>
                <a:ea typeface="Trebuchet MS"/>
                <a:cs typeface="Trebuchet MS"/>
                <a:sym typeface="Trebuchet MS"/>
              </a:rPr>
              <a:t>".</a:t>
            </a:r>
          </a:p>
          <a:p>
            <a:pPr marL="0" marR="0" lvl="0" indent="0" algn="l" rtl="0">
              <a:lnSpc>
                <a:spcPct val="100000"/>
              </a:lnSpc>
              <a:spcBef>
                <a:spcPts val="600"/>
              </a:spcBef>
              <a:spcAft>
                <a:spcPts val="0"/>
              </a:spcAft>
              <a:buNone/>
            </a:pPr>
            <a:endParaRPr sz="2200" b="1">
              <a:solidFill>
                <a:srgbClr val="852F74"/>
              </a:solidFill>
            </a:endParaRPr>
          </a:p>
          <a:p>
            <a:pPr marL="0" marR="0" lvl="0" indent="-69850" algn="l" rtl="0">
              <a:lnSpc>
                <a:spcPct val="100000"/>
              </a:lnSpc>
              <a:spcBef>
                <a:spcPts val="0"/>
              </a:spcBef>
              <a:spcAft>
                <a:spcPts val="0"/>
              </a:spcAft>
              <a:buClr>
                <a:schemeClr val="dk1"/>
              </a:buClr>
              <a:buSzPct val="50000"/>
              <a:buFont typeface="Arial"/>
              <a:buNone/>
            </a:pPr>
            <a:r>
              <a:rPr lang="en-US" sz="2200" b="1">
                <a:solidFill>
                  <a:srgbClr val="852F74"/>
                </a:solidFill>
              </a:rPr>
              <a:t>¿Cuál es un ejemplo de un país con una democracia hoy en día?</a:t>
            </a:r>
          </a:p>
          <a:p>
            <a:pPr marL="0" marR="0" lvl="0" indent="-69850" algn="l" rtl="0">
              <a:lnSpc>
                <a:spcPct val="100000"/>
              </a:lnSpc>
              <a:spcBef>
                <a:spcPts val="0"/>
              </a:spcBef>
              <a:spcAft>
                <a:spcPts val="0"/>
              </a:spcAft>
              <a:buClr>
                <a:schemeClr val="dk1"/>
              </a:buClr>
              <a:buSzPct val="50000"/>
              <a:buFont typeface="Arial"/>
              <a:buNone/>
            </a:pPr>
            <a:r>
              <a:rPr lang="en-US" sz="2200" b="1">
                <a:solidFill>
                  <a:srgbClr val="FF0000"/>
                </a:solidFill>
              </a:rPr>
              <a:t>Alemania</a:t>
            </a:r>
          </a:p>
          <a:p>
            <a:pPr marL="0" marR="0" lvl="0" indent="0" algn="l" rtl="0">
              <a:lnSpc>
                <a:spcPct val="100000"/>
              </a:lnSpc>
              <a:spcBef>
                <a:spcPts val="0"/>
              </a:spcBef>
              <a:spcAft>
                <a:spcPts val="0"/>
              </a:spcAft>
              <a:buNone/>
            </a:pPr>
            <a:endParaRPr sz="2200" b="1">
              <a:solidFill>
                <a:srgbClr val="852F74"/>
              </a:solidFill>
            </a:endParaRPr>
          </a:p>
          <a:p>
            <a:pPr marL="0" marR="0" lvl="0" indent="0" algn="l" rtl="0">
              <a:lnSpc>
                <a:spcPct val="100000"/>
              </a:lnSpc>
              <a:spcBef>
                <a:spcPts val="600"/>
              </a:spcBef>
              <a:spcAft>
                <a:spcPts val="0"/>
              </a:spcAft>
              <a:buNone/>
            </a:pPr>
            <a:r>
              <a:rPr lang="en-US" sz="2200" b="1" i="0" u="none">
                <a:solidFill>
                  <a:schemeClr val="dk1"/>
                </a:solidFill>
                <a:latin typeface="Trebuchet MS"/>
                <a:ea typeface="Trebuchet MS"/>
                <a:cs typeface="Trebuchet MS"/>
                <a:sym typeface="Trebuchet MS"/>
              </a:rPr>
              <a:t>  </a:t>
            </a:r>
          </a:p>
        </p:txBody>
      </p:sp>
      <p:sp>
        <p:nvSpPr>
          <p:cNvPr id="142" name="Shape 142"/>
          <p:cNvSpPr txBox="1"/>
          <p:nvPr/>
        </p:nvSpPr>
        <p:spPr>
          <a:xfrm>
            <a:off x="207900" y="277250"/>
            <a:ext cx="3654600"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Habilidad - Hacemos</a:t>
            </a:r>
          </a:p>
        </p:txBody>
      </p:sp>
      <p:sp>
        <p:nvSpPr>
          <p:cNvPr id="143" name="Shape 143"/>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Habilidad Pasos:</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128950" y="919200"/>
            <a:ext cx="6464100" cy="5849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000" b="1"/>
              <a:t>El poder del gobierno está en manos de las personas. las reglas del gobierno por el "consentimiento de los gobernados". Las personas dan poder a los líderes han elegido para representarlos ellos y servir a sus intereses. Los representantes son responsables de ayudar a todas las personas en el país, no sólo unas pocas personas. Se cree que las leyes hechas por los representantes serían más justa. Si los representantes no hacen las leyes de equidad, las personas pueden elegir a otros que lo haga. Las leyes ayudará a todos en lugar de una persona o unas pocas personas favorecidas. La gente tendrá una mayor libertad y ser capaces de vivir bien. Una República opera bajo un conjunto de reglas por escrito (Constitución) para describir las facultades y limitaciones del gobierno.</a:t>
            </a:r>
          </a:p>
          <a:p>
            <a:pPr marL="0" marR="0" lvl="0" indent="0" algn="l" rtl="0">
              <a:lnSpc>
                <a:spcPct val="100000"/>
              </a:lnSpc>
              <a:spcBef>
                <a:spcPts val="600"/>
              </a:spcBef>
              <a:spcAft>
                <a:spcPts val="0"/>
              </a:spcAft>
              <a:buNone/>
            </a:pPr>
            <a:r>
              <a:rPr lang="en-US" sz="2000" b="1">
                <a:solidFill>
                  <a:srgbClr val="852F74"/>
                </a:solidFill>
              </a:rPr>
              <a:t>¿Cuál es un ejemplo de un país con una República hoy?</a:t>
            </a:r>
          </a:p>
          <a:p>
            <a:pPr marL="0" marR="0" lvl="0" indent="0" algn="l" rtl="0">
              <a:lnSpc>
                <a:spcPct val="100000"/>
              </a:lnSpc>
              <a:spcBef>
                <a:spcPts val="0"/>
              </a:spcBef>
              <a:spcAft>
                <a:spcPts val="0"/>
              </a:spcAft>
              <a:buNone/>
            </a:pPr>
            <a:r>
              <a:rPr lang="en-US" sz="2000" b="1">
                <a:solidFill>
                  <a:srgbClr val="FF0000"/>
                </a:solidFill>
              </a:rPr>
              <a:t>Estados Unidos</a:t>
            </a:r>
          </a:p>
          <a:p>
            <a:pPr marL="0" marR="0" lvl="0" indent="0" algn="l" rtl="0">
              <a:spcBef>
                <a:spcPts val="600"/>
              </a:spcBef>
              <a:spcAft>
                <a:spcPts val="0"/>
              </a:spcAft>
              <a:buNone/>
            </a:pPr>
            <a:endParaRPr sz="2000" b="1" i="0" u="none">
              <a:solidFill>
                <a:srgbClr val="852F74"/>
              </a:solidFill>
              <a:latin typeface="Trebuchet MS"/>
              <a:ea typeface="Trebuchet MS"/>
              <a:cs typeface="Trebuchet MS"/>
              <a:sym typeface="Trebuchet MS"/>
            </a:endParaRPr>
          </a:p>
        </p:txBody>
      </p:sp>
      <p:sp>
        <p:nvSpPr>
          <p:cNvPr id="149" name="Shape 149"/>
          <p:cNvSpPr txBox="1">
            <a:spLocks noGrp="1"/>
          </p:cNvSpPr>
          <p:nvPr>
            <p:ph type="title"/>
          </p:nvPr>
        </p:nvSpPr>
        <p:spPr>
          <a:xfrm>
            <a:off x="3628850" y="171450"/>
            <a:ext cx="4070700" cy="742800"/>
          </a:xfrm>
          <a:prstGeom prst="rect">
            <a:avLst/>
          </a:prstGeom>
          <a:noFill/>
          <a:ln>
            <a:noFill/>
          </a:ln>
        </p:spPr>
        <p:txBody>
          <a:bodyPr lIns="45700" tIns="0" rIns="45700" bIns="0" anchor="b" anchorCtr="0">
            <a:noAutofit/>
          </a:bodyPr>
          <a:lstStyle/>
          <a:p>
            <a:pPr marR="0" lvl="0" algn="ctr" rtl="0">
              <a:lnSpc>
                <a:spcPct val="100000"/>
              </a:lnSpc>
              <a:spcBef>
                <a:spcPts val="0"/>
              </a:spcBef>
              <a:spcAft>
                <a:spcPts val="0"/>
              </a:spcAft>
              <a:buNone/>
            </a:pPr>
            <a:r>
              <a:rPr lang="en-US">
                <a:solidFill>
                  <a:srgbClr val="852F74"/>
                </a:solidFill>
              </a:rPr>
              <a:t>REPÚBLICA</a:t>
            </a:r>
          </a:p>
        </p:txBody>
      </p:sp>
      <p:sp>
        <p:nvSpPr>
          <p:cNvPr id="150" name="Shape 150"/>
          <p:cNvSpPr txBox="1"/>
          <p:nvPr/>
        </p:nvSpPr>
        <p:spPr>
          <a:xfrm>
            <a:off x="207900" y="277250"/>
            <a:ext cx="3241200" cy="415500"/>
          </a:xfrm>
          <a:prstGeom prst="rect">
            <a:avLst/>
          </a:prstGeom>
          <a:noFill/>
          <a:ln>
            <a:noFill/>
          </a:ln>
        </p:spPr>
        <p:txBody>
          <a:bodyPr lIns="91425" tIns="91425" rIns="91425" bIns="91425" anchor="t" anchorCtr="0">
            <a:noAutofit/>
          </a:bodyPr>
          <a:lstStyle/>
          <a:p>
            <a:pPr lvl="0" rtl="0">
              <a:spcBef>
                <a:spcPts val="0"/>
              </a:spcBef>
              <a:buNone/>
            </a:pPr>
            <a:r>
              <a:rPr lang="en-US" sz="1800" b="1">
                <a:solidFill>
                  <a:schemeClr val="accent6"/>
                </a:solidFill>
              </a:rPr>
              <a:t>Habilidad - Tú lo haces</a:t>
            </a:r>
          </a:p>
        </p:txBody>
      </p:sp>
      <p:sp>
        <p:nvSpPr>
          <p:cNvPr id="151" name="Shape 151"/>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Habilidad Pasos:</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592925" y="362450"/>
            <a:ext cx="4803900" cy="693600"/>
          </a:xfrm>
          <a:prstGeom prst="rect">
            <a:avLst/>
          </a:prstGeom>
        </p:spPr>
        <p:txBody>
          <a:bodyPr lIns="91425" tIns="91425" rIns="91425" bIns="91425" anchor="b" anchorCtr="0">
            <a:noAutofit/>
          </a:bodyPr>
          <a:lstStyle/>
          <a:p>
            <a:pPr lvl="0" algn="ctr" rtl="0">
              <a:spcBef>
                <a:spcPts val="0"/>
              </a:spcBef>
              <a:buClr>
                <a:srgbClr val="FEF7F0"/>
              </a:buClr>
              <a:buSzPct val="25000"/>
              <a:buFont typeface="Trebuchet MS"/>
              <a:buNone/>
            </a:pPr>
            <a:r>
              <a:rPr lang="en-US">
                <a:solidFill>
                  <a:srgbClr val="852F74"/>
                </a:solidFill>
              </a:rPr>
              <a:t>DICTADURA </a:t>
            </a:r>
          </a:p>
        </p:txBody>
      </p:sp>
      <p:sp>
        <p:nvSpPr>
          <p:cNvPr id="157" name="Shape 157"/>
          <p:cNvSpPr txBox="1">
            <a:spLocks noGrp="1"/>
          </p:cNvSpPr>
          <p:nvPr>
            <p:ph type="body" idx="1"/>
          </p:nvPr>
        </p:nvSpPr>
        <p:spPr>
          <a:xfrm>
            <a:off x="111900" y="834875"/>
            <a:ext cx="6538200" cy="6023100"/>
          </a:xfrm>
          <a:prstGeom prst="rect">
            <a:avLst/>
          </a:prstGeom>
          <a:ln w="9525" cap="flat" cmpd="sng">
            <a:solidFill>
              <a:srgbClr val="FF0000"/>
            </a:solidFill>
            <a:prstDash val="solid"/>
            <a:round/>
            <a:headEnd type="none" w="med" len="med"/>
            <a:tailEnd type="none" w="med" len="med"/>
          </a:ln>
        </p:spPr>
        <p:txBody>
          <a:bodyPr lIns="91425" tIns="91425" rIns="91425" bIns="91425" anchor="t" anchorCtr="0">
            <a:noAutofit/>
          </a:bodyPr>
          <a:lstStyle/>
          <a:p>
            <a:pPr marL="0" lvl="0" indent="0" rtl="0">
              <a:spcBef>
                <a:spcPts val="0"/>
              </a:spcBef>
              <a:buNone/>
            </a:pPr>
            <a:r>
              <a:rPr lang="en-US" sz="1800" b="1">
                <a:latin typeface="Arial"/>
                <a:ea typeface="Arial"/>
                <a:cs typeface="Arial"/>
                <a:sym typeface="Arial"/>
              </a:rPr>
              <a:t>Una dictadura es un gobierno que está encabezada por una persona. Por lo general, esta persona no es elegido por el pueblo. A menudo, el dictador tomó (tomó) el poder de alguna manera, a menudo por la fuerza. Las dictaduras no permiten que los grupos de oposición en su país. Ellos no permiten elecciones limpias. Ellos son capaces de mantener su poder porque tienen el apoyo de los militares del país. Ellos son capaces de mantener su poder porque tienen el apoyo de los militares del país. De hecho, a menudo el dictador es una figura militar a sí mismo. A continuación, la forma de gobierno que se conoce como una dictadura militar. En una dictadura el gobierno controla todos los medios del país (televisión, radio y periódicos). De esta manera pueden controlar lo que los ciudadanos del país ven, oyen y leen sobre. No permiten que los ciudadanos escuchen historias que harían que el gobierno se vea mal. Los ciudadanos de los países gobernados por dictadores por lo general no gozan de libertades tales como el habla o el montaje.</a:t>
            </a:r>
          </a:p>
        </p:txBody>
      </p:sp>
      <p:sp>
        <p:nvSpPr>
          <p:cNvPr id="158" name="Shape 158"/>
          <p:cNvSpPr txBox="1"/>
          <p:nvPr/>
        </p:nvSpPr>
        <p:spPr>
          <a:xfrm>
            <a:off x="111900" y="242375"/>
            <a:ext cx="4020000" cy="592500"/>
          </a:xfrm>
          <a:prstGeom prst="rect">
            <a:avLst/>
          </a:prstGeom>
          <a:noFill/>
          <a:ln>
            <a:noFill/>
          </a:ln>
        </p:spPr>
        <p:txBody>
          <a:bodyPr lIns="91425" tIns="91425" rIns="91425" bIns="91425" anchor="ctr" anchorCtr="0">
            <a:noAutofit/>
          </a:bodyPr>
          <a:lstStyle/>
          <a:p>
            <a:pPr lvl="0" rtl="0">
              <a:spcBef>
                <a:spcPts val="0"/>
              </a:spcBef>
              <a:buNone/>
            </a:pPr>
            <a:r>
              <a:rPr lang="en-US" sz="1800" b="1">
                <a:solidFill>
                  <a:schemeClr val="accent6"/>
                </a:solidFill>
              </a:rPr>
              <a:t>Habilidad - Práctica independiente</a:t>
            </a:r>
          </a:p>
        </p:txBody>
      </p:sp>
      <p:sp>
        <p:nvSpPr>
          <p:cNvPr id="159" name="Shape 159"/>
          <p:cNvSpPr txBox="1"/>
          <p:nvPr/>
        </p:nvSpPr>
        <p:spPr>
          <a:xfrm>
            <a:off x="111900" y="6164475"/>
            <a:ext cx="8904000" cy="693600"/>
          </a:xfrm>
          <a:prstGeom prst="rect">
            <a:avLst/>
          </a:prstGeom>
          <a:noFill/>
          <a:ln>
            <a:noFill/>
          </a:ln>
        </p:spPr>
        <p:txBody>
          <a:bodyPr lIns="91425" tIns="91425" rIns="91425" bIns="91425" anchor="ctr" anchorCtr="0">
            <a:noAutofit/>
          </a:bodyPr>
          <a:lstStyle/>
          <a:p>
            <a:pPr lvl="0" rtl="0">
              <a:spcBef>
                <a:spcPts val="0"/>
              </a:spcBef>
              <a:buNone/>
            </a:pPr>
            <a:r>
              <a:rPr lang="en-US" sz="2200" b="1">
                <a:solidFill>
                  <a:srgbClr val="852F74"/>
                </a:solidFill>
                <a:latin typeface="Trebuchet MS"/>
                <a:ea typeface="Trebuchet MS"/>
                <a:cs typeface="Trebuchet MS"/>
                <a:sym typeface="Trebuchet MS"/>
              </a:rPr>
              <a:t>¿Cuál es un ejemplo de un país con una dictadura?</a:t>
            </a:r>
          </a:p>
          <a:p>
            <a:pPr marL="457200" lvl="0" indent="0" rtl="0">
              <a:spcBef>
                <a:spcPts val="0"/>
              </a:spcBef>
              <a:buNone/>
            </a:pPr>
            <a:r>
              <a:rPr lang="en-US" sz="2200" b="1">
                <a:solidFill>
                  <a:srgbClr val="FF0000"/>
                </a:solidFill>
                <a:latin typeface="Trebuchet MS"/>
                <a:ea typeface="Trebuchet MS"/>
                <a:cs typeface="Trebuchet MS"/>
                <a:sym typeface="Trebuchet MS"/>
              </a:rPr>
              <a:t>Cuba</a:t>
            </a:r>
          </a:p>
        </p:txBody>
      </p:sp>
      <p:sp>
        <p:nvSpPr>
          <p:cNvPr id="160" name="Shape 160"/>
          <p:cNvSpPr txBox="1"/>
          <p:nvPr/>
        </p:nvSpPr>
        <p:spPr>
          <a:xfrm>
            <a:off x="6506475" y="1056050"/>
            <a:ext cx="2509500" cy="3698100"/>
          </a:xfrm>
          <a:prstGeom prst="rect">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Habilidad Pasos:</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1:  </a:t>
            </a:r>
            <a:r>
              <a:rPr lang="en-US" b="1">
                <a:solidFill>
                  <a:srgbClr val="FF0000"/>
                </a:solidFill>
                <a:latin typeface="Trebuchet MS"/>
                <a:ea typeface="Trebuchet MS"/>
                <a:cs typeface="Trebuchet MS"/>
                <a:sym typeface="Trebuchet MS"/>
              </a:rPr>
              <a:t>Lee el texto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2:  </a:t>
            </a:r>
            <a:r>
              <a:rPr lang="en-US" b="1">
                <a:solidFill>
                  <a:srgbClr val="FF0000"/>
                </a:solidFill>
                <a:latin typeface="Trebuchet MS"/>
                <a:ea typeface="Trebuchet MS"/>
                <a:cs typeface="Trebuchet MS"/>
                <a:sym typeface="Trebuchet MS"/>
              </a:rPr>
              <a:t>Poner de relieve las características</a:t>
            </a:r>
            <a:r>
              <a:rPr lang="en-US" b="1">
                <a:solidFill>
                  <a:schemeClr val="dk1"/>
                </a:solidFill>
                <a:latin typeface="Trebuchet MS"/>
                <a:ea typeface="Trebuchet MS"/>
                <a:cs typeface="Trebuchet MS"/>
                <a:sym typeface="Trebuchet MS"/>
              </a:rPr>
              <a:t> que describen cada tipo de gobierno.</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3:  </a:t>
            </a:r>
            <a:r>
              <a:rPr lang="en-US" b="1">
                <a:solidFill>
                  <a:srgbClr val="FF0000"/>
                </a:solidFill>
                <a:latin typeface="Trebuchet MS"/>
                <a:ea typeface="Trebuchet MS"/>
                <a:cs typeface="Trebuchet MS"/>
                <a:sym typeface="Trebuchet MS"/>
              </a:rPr>
              <a:t>Escribe las características</a:t>
            </a:r>
            <a:r>
              <a:rPr lang="en-US" b="1">
                <a:solidFill>
                  <a:schemeClr val="dk1"/>
                </a:solidFill>
                <a:latin typeface="Trebuchet MS"/>
                <a:ea typeface="Trebuchet MS"/>
                <a:cs typeface="Trebuchet MS"/>
                <a:sym typeface="Trebuchet MS"/>
              </a:rPr>
              <a:t> en la tabla de comparación.</a:t>
            </a:r>
          </a:p>
          <a:p>
            <a:pPr lvl="0" rtl="0">
              <a:spcBef>
                <a:spcPts val="600"/>
              </a:spcBef>
              <a:buClr>
                <a:schemeClr val="dk1"/>
              </a:buClr>
              <a:buFont typeface="Arial"/>
              <a:buNone/>
            </a:pPr>
            <a:r>
              <a:rPr lang="en-US" b="1">
                <a:solidFill>
                  <a:schemeClr val="dk1"/>
                </a:solidFill>
                <a:latin typeface="Trebuchet MS"/>
                <a:ea typeface="Trebuchet MS"/>
                <a:cs typeface="Trebuchet MS"/>
                <a:sym typeface="Trebuchet MS"/>
              </a:rPr>
              <a:t>Paso 4:  </a:t>
            </a:r>
            <a:r>
              <a:rPr lang="en-US" b="1">
                <a:solidFill>
                  <a:srgbClr val="FF0000"/>
                </a:solidFill>
                <a:latin typeface="Trebuchet MS"/>
                <a:ea typeface="Trebuchet MS"/>
                <a:cs typeface="Trebuchet MS"/>
                <a:sym typeface="Trebuchet MS"/>
              </a:rPr>
              <a:t>Escribe un párrafo comparando y contrastando</a:t>
            </a:r>
            <a:r>
              <a:rPr lang="en-US" b="1">
                <a:solidFill>
                  <a:schemeClr val="dk1"/>
                </a:solidFill>
                <a:latin typeface="Trebuchet MS"/>
                <a:ea typeface="Trebuchet MS"/>
                <a:cs typeface="Trebuchet MS"/>
                <a:sym typeface="Trebuchet MS"/>
              </a:rPr>
              <a:t> los diferentes tipos de gobierno.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212725" y="323850"/>
            <a:ext cx="7486800" cy="798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a:solidFill>
                  <a:schemeClr val="accent6"/>
                </a:solidFill>
              </a:rPr>
              <a:t>CIERRE</a:t>
            </a:r>
          </a:p>
        </p:txBody>
      </p:sp>
      <p:sp>
        <p:nvSpPr>
          <p:cNvPr id="166" name="Shape 166"/>
          <p:cNvSpPr txBox="1">
            <a:spLocks noGrp="1"/>
          </p:cNvSpPr>
          <p:nvPr>
            <p:ph type="body" idx="1"/>
          </p:nvPr>
        </p:nvSpPr>
        <p:spPr>
          <a:xfrm>
            <a:off x="403350" y="1250675"/>
            <a:ext cx="8245200" cy="4846500"/>
          </a:xfrm>
          <a:prstGeom prst="rect">
            <a:avLst/>
          </a:prstGeom>
          <a:noFill/>
          <a:ln>
            <a:noFill/>
          </a:ln>
        </p:spPr>
        <p:txBody>
          <a:bodyPr lIns="91425" tIns="45700" rIns="91425" bIns="45700" anchor="t" anchorCtr="0">
            <a:noAutofit/>
          </a:bodyPr>
          <a:lstStyle/>
          <a:p>
            <a:pPr marL="514350" lvl="0" rtl="0">
              <a:lnSpc>
                <a:spcPct val="90000"/>
              </a:lnSpc>
              <a:spcBef>
                <a:spcPts val="0"/>
              </a:spcBef>
              <a:buClr>
                <a:schemeClr val="dk2"/>
              </a:buClr>
              <a:buSzPct val="72999"/>
              <a:buFont typeface="Noto Sans Symbols"/>
              <a:buAutoNum type="arabicPeriod"/>
            </a:pPr>
            <a:r>
              <a:rPr lang="en-US" b="1">
                <a:solidFill>
                  <a:srgbClr val="7030A0"/>
                </a:solidFill>
              </a:rPr>
              <a:t>¿Qué monarquías y dictaduras tienen en común?</a:t>
            </a:r>
          </a:p>
          <a:p>
            <a:pPr marL="514350" lvl="0" rtl="0">
              <a:lnSpc>
                <a:spcPct val="90000"/>
              </a:lnSpc>
              <a:spcBef>
                <a:spcPts val="0"/>
              </a:spcBef>
              <a:buClr>
                <a:schemeClr val="dk2"/>
              </a:buClr>
              <a:buSzPct val="72999"/>
              <a:buFont typeface="Noto Sans Symbols"/>
              <a:buAutoNum type="arabicPeriod"/>
            </a:pPr>
            <a:r>
              <a:rPr lang="en-US" b="1">
                <a:solidFill>
                  <a:srgbClr val="7030A0"/>
                </a:solidFill>
              </a:rPr>
              <a:t>¿Qué una democracia y una república tienen en común?</a:t>
            </a:r>
          </a:p>
          <a:p>
            <a:pPr marL="514350" lvl="0" rtl="0">
              <a:lnSpc>
                <a:spcPct val="90000"/>
              </a:lnSpc>
              <a:spcBef>
                <a:spcPts val="0"/>
              </a:spcBef>
              <a:buClr>
                <a:schemeClr val="dk2"/>
              </a:buClr>
              <a:buSzPct val="72999"/>
              <a:buFont typeface="Noto Sans Symbols"/>
              <a:buAutoNum type="arabicPeriod"/>
            </a:pPr>
            <a:r>
              <a:rPr lang="en-US" b="1">
                <a:solidFill>
                  <a:srgbClr val="7030A0"/>
                </a:solidFill>
              </a:rPr>
              <a:t>¿Cuáles son algunas de las diferencias entre estos tipos de gobierno?</a:t>
            </a:r>
          </a:p>
          <a:p>
            <a:pPr marL="514350" lvl="0" rtl="0">
              <a:lnSpc>
                <a:spcPct val="90000"/>
              </a:lnSpc>
              <a:spcBef>
                <a:spcPts val="0"/>
              </a:spcBef>
              <a:buClr>
                <a:schemeClr val="dk2"/>
              </a:buClr>
              <a:buSzPct val="72999"/>
              <a:buFont typeface="Noto Sans Symbols"/>
              <a:buAutoNum type="arabicPeriod"/>
            </a:pPr>
            <a:r>
              <a:rPr lang="en-US" b="1">
                <a:solidFill>
                  <a:srgbClr val="7030A0"/>
                </a:solidFill>
              </a:rPr>
              <a:t>En virtud de qué tipo de gobierno prefiere vivir? Explica tu respuesta.</a:t>
            </a:r>
          </a:p>
        </p:txBody>
      </p:sp>
    </p:spTree>
  </p:cSld>
  <p:clrMapOvr>
    <a:masterClrMapping/>
  </p:clrMapOvr>
</p:sld>
</file>

<file path=ppt/theme/theme1.xml><?xml version="1.0" encoding="utf-8"?>
<a:theme xmlns:a="http://schemas.openxmlformats.org/drawingml/2006/main" name="2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1533</Words>
  <Application>Microsoft Office PowerPoint</Application>
  <PresentationFormat>On-screen Show (4:3)</PresentationFormat>
  <Paragraphs>101</Paragraphs>
  <Slides>13</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Noto Sans Symbols</vt:lpstr>
      <vt:lpstr>Trebuchet MS</vt:lpstr>
      <vt:lpstr>2_Opulent</vt:lpstr>
      <vt:lpstr>Opulent</vt:lpstr>
      <vt:lpstr>Sacar bolígrafo o un lápiz.</vt:lpstr>
      <vt:lpstr>Gobierno</vt:lpstr>
      <vt:lpstr>CONOCIMIENTO PREVIO</vt:lpstr>
      <vt:lpstr>¿QUÉ TIPO DE GOBIERNOS HAY?</vt:lpstr>
      <vt:lpstr>Pertinencia</vt:lpstr>
      <vt:lpstr>Habilidades</vt:lpstr>
      <vt:lpstr>MONARQUÍA </vt:lpstr>
      <vt:lpstr>MONARCHY </vt:lpstr>
      <vt:lpstr>DEMOCRACIA</vt:lpstr>
      <vt:lpstr>DEMOCRACY</vt:lpstr>
      <vt:lpstr>REPÚBLICA</vt:lpstr>
      <vt:lpstr>DICTADURA </vt:lpstr>
      <vt:lpstr>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Sacar bolígrafo o un lápiz.</dc:title>
  <dc:creator>Terrilyn</dc:creator>
  <cp:lastModifiedBy>Microsoft account</cp:lastModifiedBy>
  <cp:revision>1</cp:revision>
  <dcterms:modified xsi:type="dcterms:W3CDTF">2016-11-26T10:58:27Z</dcterms:modified>
</cp:coreProperties>
</file>